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62" r:id="rId6"/>
    <p:sldId id="263" r:id="rId7"/>
    <p:sldId id="257" r:id="rId8"/>
    <p:sldId id="260" r:id="rId9"/>
    <p:sldId id="270" r:id="rId10"/>
    <p:sldId id="269" r:id="rId11"/>
    <p:sldId id="272" r:id="rId12"/>
    <p:sldId id="261" r:id="rId13"/>
    <p:sldId id="264" r:id="rId14"/>
    <p:sldId id="273" r:id="rId15"/>
    <p:sldId id="265" r:id="rId16"/>
    <p:sldId id="266" r:id="rId17"/>
    <p:sldId id="267"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31" autoAdjust="0"/>
    <p:restoredTop sz="94686"/>
  </p:normalViewPr>
  <p:slideViewPr>
    <p:cSldViewPr snapToGrid="0">
      <p:cViewPr varScale="1">
        <p:scale>
          <a:sx n="137" d="100"/>
          <a:sy n="137" d="100"/>
        </p:scale>
        <p:origin x="55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traviswright/Dropbox/Travis%20UW%20WORK%20Files/Research/MEP%204K%20Study/FIndings:%20Report/Excel%20Files/Cross%20Sectional%20Impact%20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traviswright/Dropbox/Travis%20UW%20WORK%20Files/Research/MEP%204K%20Study/FIndings:%20Report/Excel%20Files/Cross%20Sectional%20Impact%20Tab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traviswright/Dropbox/Travis%20UW%20WORK%20Files/Research/MEP%204K%20Study/FIndings:%20Report/Excel%20Files/Cross%20Sectional%20Impact%20Table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Kindergarten – Math Performance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'Math Charts'!$B$14</c:f>
              <c:strCache>
                <c:ptCount val="1"/>
                <c:pt idx="0">
                  <c:v>School</c:v>
                </c:pt>
              </c:strCache>
            </c:strRef>
          </c:tx>
          <c:spPr>
            <a:solidFill>
              <a:schemeClr val="accent1"/>
            </a:solidFill>
            <a:ln>
              <a:noFill/>
            </a:ln>
            <a:effectLst/>
          </c:spPr>
          <c:invertIfNegative val="0"/>
          <c:cat>
            <c:strRef>
              <c:f>'Math Charts'!$A$15:$A$17</c:f>
              <c:strCache>
                <c:ptCount val="3"/>
                <c:pt idx="0">
                  <c:v>No Disadvantage</c:v>
                </c:pt>
                <c:pt idx="1">
                  <c:v>FRL</c:v>
                </c:pt>
                <c:pt idx="2">
                  <c:v>TEP</c:v>
                </c:pt>
              </c:strCache>
            </c:strRef>
          </c:cat>
          <c:val>
            <c:numRef>
              <c:f>'Math Charts'!$B$15:$B$17</c:f>
              <c:numCache>
                <c:formatCode>0.000</c:formatCode>
                <c:ptCount val="3"/>
                <c:pt idx="0">
                  <c:v>1.45503</c:v>
                </c:pt>
                <c:pt idx="1">
                  <c:v>1.32243</c:v>
                </c:pt>
                <c:pt idx="2">
                  <c:v>1.22553</c:v>
                </c:pt>
              </c:numCache>
            </c:numRef>
          </c:val>
          <c:extLst>
            <c:ext xmlns:c16="http://schemas.microsoft.com/office/drawing/2014/chart" uri="{C3380CC4-5D6E-409C-BE32-E72D297353CC}">
              <c16:uniqueId val="{00000000-F24A-E14E-B643-256D35903323}"/>
            </c:ext>
          </c:extLst>
        </c:ser>
        <c:ser>
          <c:idx val="1"/>
          <c:order val="1"/>
          <c:tx>
            <c:strRef>
              <c:f>'Math Charts'!$C$14</c:f>
              <c:strCache>
                <c:ptCount val="1"/>
                <c:pt idx="0">
                  <c:v>Community</c:v>
                </c:pt>
              </c:strCache>
            </c:strRef>
          </c:tx>
          <c:spPr>
            <a:solidFill>
              <a:schemeClr val="accent2"/>
            </a:solidFill>
            <a:ln>
              <a:noFill/>
            </a:ln>
            <a:effectLst/>
          </c:spPr>
          <c:invertIfNegative val="0"/>
          <c:cat>
            <c:strRef>
              <c:f>'Math Charts'!$A$15:$A$17</c:f>
              <c:strCache>
                <c:ptCount val="3"/>
                <c:pt idx="0">
                  <c:v>No Disadvantage</c:v>
                </c:pt>
                <c:pt idx="1">
                  <c:v>FRL</c:v>
                </c:pt>
                <c:pt idx="2">
                  <c:v>TEP</c:v>
                </c:pt>
              </c:strCache>
            </c:strRef>
          </c:cat>
          <c:val>
            <c:numRef>
              <c:f>'Math Charts'!$C$15:$C$17</c:f>
              <c:numCache>
                <c:formatCode>0.000</c:formatCode>
                <c:ptCount val="3"/>
                <c:pt idx="0">
                  <c:v>1.5208200000000001</c:v>
                </c:pt>
                <c:pt idx="1">
                  <c:v>1.32447</c:v>
                </c:pt>
                <c:pt idx="2">
                  <c:v>1.1342400000000001</c:v>
                </c:pt>
              </c:numCache>
            </c:numRef>
          </c:val>
          <c:extLst>
            <c:ext xmlns:c16="http://schemas.microsoft.com/office/drawing/2014/chart" uri="{C3380CC4-5D6E-409C-BE32-E72D297353CC}">
              <c16:uniqueId val="{00000001-F24A-E14E-B643-256D35903323}"/>
            </c:ext>
          </c:extLst>
        </c:ser>
        <c:ser>
          <c:idx val="2"/>
          <c:order val="2"/>
          <c:tx>
            <c:strRef>
              <c:f>'Math Charts'!$D$14</c:f>
              <c:strCache>
                <c:ptCount val="1"/>
                <c:pt idx="0">
                  <c:v>No 4K</c:v>
                </c:pt>
              </c:strCache>
            </c:strRef>
          </c:tx>
          <c:spPr>
            <a:solidFill>
              <a:schemeClr val="accent3"/>
            </a:solidFill>
            <a:ln>
              <a:noFill/>
            </a:ln>
            <a:effectLst/>
          </c:spPr>
          <c:invertIfNegative val="0"/>
          <c:cat>
            <c:strRef>
              <c:f>'Math Charts'!$A$15:$A$17</c:f>
              <c:strCache>
                <c:ptCount val="3"/>
                <c:pt idx="0">
                  <c:v>No Disadvantage</c:v>
                </c:pt>
                <c:pt idx="1">
                  <c:v>FRL</c:v>
                </c:pt>
                <c:pt idx="2">
                  <c:v>TEP</c:v>
                </c:pt>
              </c:strCache>
            </c:strRef>
          </c:cat>
          <c:val>
            <c:numRef>
              <c:f>'Math Charts'!$D$15:$D$17</c:f>
              <c:numCache>
                <c:formatCode>0.000</c:formatCode>
                <c:ptCount val="3"/>
                <c:pt idx="0">
                  <c:v>1.4912399999999999</c:v>
                </c:pt>
                <c:pt idx="1">
                  <c:v>1.2591900000000003</c:v>
                </c:pt>
                <c:pt idx="2">
                  <c:v>1.1546400000000001</c:v>
                </c:pt>
              </c:numCache>
            </c:numRef>
          </c:val>
          <c:extLst>
            <c:ext xmlns:c16="http://schemas.microsoft.com/office/drawing/2014/chart" uri="{C3380CC4-5D6E-409C-BE32-E72D297353CC}">
              <c16:uniqueId val="{00000002-F24A-E14E-B643-256D35903323}"/>
            </c:ext>
          </c:extLst>
        </c:ser>
        <c:dLbls>
          <c:showLegendKey val="0"/>
          <c:showVal val="0"/>
          <c:showCatName val="0"/>
          <c:showSerName val="0"/>
          <c:showPercent val="0"/>
          <c:showBubbleSize val="0"/>
        </c:dLbls>
        <c:gapWidth val="150"/>
        <c:axId val="2062733952"/>
        <c:axId val="1989590528"/>
      </c:barChart>
      <c:catAx>
        <c:axId val="2062733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9590528"/>
        <c:crosses val="autoZero"/>
        <c:auto val="1"/>
        <c:lblAlgn val="ctr"/>
        <c:lblOffset val="100"/>
        <c:noMultiLvlLbl val="0"/>
      </c:catAx>
      <c:valAx>
        <c:axId val="1989590528"/>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2733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First Grade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'Math Charts'!$G$14</c:f>
              <c:strCache>
                <c:ptCount val="1"/>
                <c:pt idx="0">
                  <c:v>School</c:v>
                </c:pt>
              </c:strCache>
            </c:strRef>
          </c:tx>
          <c:spPr>
            <a:solidFill>
              <a:schemeClr val="accent1"/>
            </a:solidFill>
            <a:ln>
              <a:noFill/>
            </a:ln>
            <a:effectLst/>
          </c:spPr>
          <c:invertIfNegative val="0"/>
          <c:cat>
            <c:strRef>
              <c:f>'Math Charts'!$F$15:$F$17</c:f>
              <c:strCache>
                <c:ptCount val="3"/>
                <c:pt idx="0">
                  <c:v>No Disadvantage</c:v>
                </c:pt>
                <c:pt idx="1">
                  <c:v>FRL</c:v>
                </c:pt>
                <c:pt idx="2">
                  <c:v>TEP</c:v>
                </c:pt>
              </c:strCache>
            </c:strRef>
          </c:cat>
          <c:val>
            <c:numRef>
              <c:f>'Math Charts'!$G$15:$G$17</c:f>
              <c:numCache>
                <c:formatCode>0.000</c:formatCode>
                <c:ptCount val="3"/>
                <c:pt idx="0">
                  <c:v>1.4418</c:v>
                </c:pt>
                <c:pt idx="1">
                  <c:v>1.3257000000000001</c:v>
                </c:pt>
                <c:pt idx="2">
                  <c:v>1.0994400000000002</c:v>
                </c:pt>
              </c:numCache>
            </c:numRef>
          </c:val>
          <c:extLst>
            <c:ext xmlns:c16="http://schemas.microsoft.com/office/drawing/2014/chart" uri="{C3380CC4-5D6E-409C-BE32-E72D297353CC}">
              <c16:uniqueId val="{00000000-4224-A147-A174-166DEF267A3C}"/>
            </c:ext>
          </c:extLst>
        </c:ser>
        <c:ser>
          <c:idx val="1"/>
          <c:order val="1"/>
          <c:tx>
            <c:strRef>
              <c:f>'Math Charts'!$H$14</c:f>
              <c:strCache>
                <c:ptCount val="1"/>
                <c:pt idx="0">
                  <c:v>Community</c:v>
                </c:pt>
              </c:strCache>
            </c:strRef>
          </c:tx>
          <c:spPr>
            <a:solidFill>
              <a:schemeClr val="accent2"/>
            </a:solidFill>
            <a:ln>
              <a:noFill/>
            </a:ln>
            <a:effectLst/>
          </c:spPr>
          <c:invertIfNegative val="0"/>
          <c:cat>
            <c:strRef>
              <c:f>'Math Charts'!$F$15:$F$17</c:f>
              <c:strCache>
                <c:ptCount val="3"/>
                <c:pt idx="0">
                  <c:v>No Disadvantage</c:v>
                </c:pt>
                <c:pt idx="1">
                  <c:v>FRL</c:v>
                </c:pt>
                <c:pt idx="2">
                  <c:v>TEP</c:v>
                </c:pt>
              </c:strCache>
            </c:strRef>
          </c:cat>
          <c:val>
            <c:numRef>
              <c:f>'Math Charts'!$H$15:$H$17</c:f>
              <c:numCache>
                <c:formatCode>0.000</c:formatCode>
                <c:ptCount val="3"/>
                <c:pt idx="0">
                  <c:v>1.512</c:v>
                </c:pt>
                <c:pt idx="1">
                  <c:v>1.296</c:v>
                </c:pt>
                <c:pt idx="2">
                  <c:v>1.1950200000000002</c:v>
                </c:pt>
              </c:numCache>
            </c:numRef>
          </c:val>
          <c:extLst>
            <c:ext xmlns:c16="http://schemas.microsoft.com/office/drawing/2014/chart" uri="{C3380CC4-5D6E-409C-BE32-E72D297353CC}">
              <c16:uniqueId val="{00000001-4224-A147-A174-166DEF267A3C}"/>
            </c:ext>
          </c:extLst>
        </c:ser>
        <c:ser>
          <c:idx val="2"/>
          <c:order val="2"/>
          <c:tx>
            <c:strRef>
              <c:f>'Math Charts'!$I$14</c:f>
              <c:strCache>
                <c:ptCount val="1"/>
                <c:pt idx="0">
                  <c:v>No 4K</c:v>
                </c:pt>
              </c:strCache>
            </c:strRef>
          </c:tx>
          <c:spPr>
            <a:solidFill>
              <a:schemeClr val="accent3"/>
            </a:solidFill>
            <a:ln>
              <a:noFill/>
            </a:ln>
            <a:effectLst/>
          </c:spPr>
          <c:invertIfNegative val="0"/>
          <c:cat>
            <c:strRef>
              <c:f>'Math Charts'!$F$15:$F$17</c:f>
              <c:strCache>
                <c:ptCount val="3"/>
                <c:pt idx="0">
                  <c:v>No Disadvantage</c:v>
                </c:pt>
                <c:pt idx="1">
                  <c:v>FRL</c:v>
                </c:pt>
                <c:pt idx="2">
                  <c:v>TEP</c:v>
                </c:pt>
              </c:strCache>
            </c:strRef>
          </c:cat>
          <c:val>
            <c:numRef>
              <c:f>'Math Charts'!$I$15:$I$17</c:f>
              <c:numCache>
                <c:formatCode>0.000</c:formatCode>
                <c:ptCount val="3"/>
                <c:pt idx="0">
                  <c:v>1.4688000000000001</c:v>
                </c:pt>
                <c:pt idx="1">
                  <c:v>1.2852000000000001</c:v>
                </c:pt>
                <c:pt idx="2">
                  <c:v>1.2220200000000001</c:v>
                </c:pt>
              </c:numCache>
            </c:numRef>
          </c:val>
          <c:extLst>
            <c:ext xmlns:c16="http://schemas.microsoft.com/office/drawing/2014/chart" uri="{C3380CC4-5D6E-409C-BE32-E72D297353CC}">
              <c16:uniqueId val="{00000002-4224-A147-A174-166DEF267A3C}"/>
            </c:ext>
          </c:extLst>
        </c:ser>
        <c:dLbls>
          <c:showLegendKey val="0"/>
          <c:showVal val="0"/>
          <c:showCatName val="0"/>
          <c:showSerName val="0"/>
          <c:showPercent val="0"/>
          <c:showBubbleSize val="0"/>
        </c:dLbls>
        <c:gapWidth val="150"/>
        <c:axId val="2063525904"/>
        <c:axId val="1989313408"/>
      </c:barChart>
      <c:catAx>
        <c:axId val="2063525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9313408"/>
        <c:crosses val="autoZero"/>
        <c:auto val="1"/>
        <c:lblAlgn val="ctr"/>
        <c:lblOffset val="100"/>
        <c:noMultiLvlLbl val="0"/>
      </c:catAx>
      <c:valAx>
        <c:axId val="1989313408"/>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63525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Second Grade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'Math Charts'!$L$13:$L$14</c:f>
              <c:strCache>
                <c:ptCount val="2"/>
                <c:pt idx="0">
                  <c:v>Second Grade</c:v>
                </c:pt>
                <c:pt idx="1">
                  <c:v>School</c:v>
                </c:pt>
              </c:strCache>
            </c:strRef>
          </c:tx>
          <c:spPr>
            <a:solidFill>
              <a:schemeClr val="accent1"/>
            </a:solidFill>
            <a:ln>
              <a:noFill/>
            </a:ln>
            <a:effectLst/>
          </c:spPr>
          <c:invertIfNegative val="0"/>
          <c:cat>
            <c:strRef>
              <c:f>'Math Charts'!$K$15:$K$17</c:f>
              <c:strCache>
                <c:ptCount val="3"/>
                <c:pt idx="0">
                  <c:v>No Disadvantage</c:v>
                </c:pt>
                <c:pt idx="1">
                  <c:v>FRL</c:v>
                </c:pt>
                <c:pt idx="2">
                  <c:v>TEP</c:v>
                </c:pt>
              </c:strCache>
            </c:strRef>
          </c:cat>
          <c:val>
            <c:numRef>
              <c:f>'Math Charts'!$L$15:$L$17</c:f>
              <c:numCache>
                <c:formatCode>0.000</c:formatCode>
                <c:ptCount val="3"/>
                <c:pt idx="0">
                  <c:v>1.6401999999999999</c:v>
                </c:pt>
                <c:pt idx="1">
                  <c:v>1.46556</c:v>
                </c:pt>
                <c:pt idx="2">
                  <c:v>1.1941599999999999</c:v>
                </c:pt>
              </c:numCache>
            </c:numRef>
          </c:val>
          <c:extLst>
            <c:ext xmlns:c16="http://schemas.microsoft.com/office/drawing/2014/chart" uri="{C3380CC4-5D6E-409C-BE32-E72D297353CC}">
              <c16:uniqueId val="{00000000-29B0-EF49-BB08-C2C6AD894613}"/>
            </c:ext>
          </c:extLst>
        </c:ser>
        <c:ser>
          <c:idx val="1"/>
          <c:order val="1"/>
          <c:tx>
            <c:strRef>
              <c:f>'Math Charts'!$M$13:$M$14</c:f>
              <c:strCache>
                <c:ptCount val="2"/>
                <c:pt idx="0">
                  <c:v>Second Grade</c:v>
                </c:pt>
                <c:pt idx="1">
                  <c:v>Community</c:v>
                </c:pt>
              </c:strCache>
            </c:strRef>
          </c:tx>
          <c:spPr>
            <a:solidFill>
              <a:schemeClr val="accent2"/>
            </a:solidFill>
            <a:ln>
              <a:noFill/>
            </a:ln>
            <a:effectLst/>
          </c:spPr>
          <c:invertIfNegative val="0"/>
          <c:cat>
            <c:strRef>
              <c:f>'Math Charts'!$K$15:$K$17</c:f>
              <c:strCache>
                <c:ptCount val="3"/>
                <c:pt idx="0">
                  <c:v>No Disadvantage</c:v>
                </c:pt>
                <c:pt idx="1">
                  <c:v>FRL</c:v>
                </c:pt>
                <c:pt idx="2">
                  <c:v>TEP</c:v>
                </c:pt>
              </c:strCache>
            </c:strRef>
          </c:cat>
          <c:val>
            <c:numRef>
              <c:f>'Math Charts'!$M$15:$M$17</c:f>
              <c:numCache>
                <c:formatCode>0.000</c:formatCode>
                <c:ptCount val="3"/>
                <c:pt idx="0">
                  <c:v>1.7109999999999999</c:v>
                </c:pt>
                <c:pt idx="1">
                  <c:v>1.4508099999999999</c:v>
                </c:pt>
                <c:pt idx="2">
                  <c:v>1.31216</c:v>
                </c:pt>
              </c:numCache>
            </c:numRef>
          </c:val>
          <c:extLst>
            <c:ext xmlns:c16="http://schemas.microsoft.com/office/drawing/2014/chart" uri="{C3380CC4-5D6E-409C-BE32-E72D297353CC}">
              <c16:uniqueId val="{00000001-29B0-EF49-BB08-C2C6AD894613}"/>
            </c:ext>
          </c:extLst>
        </c:ser>
        <c:ser>
          <c:idx val="2"/>
          <c:order val="2"/>
          <c:tx>
            <c:strRef>
              <c:f>'Math Charts'!$N$13:$N$14</c:f>
              <c:strCache>
                <c:ptCount val="2"/>
                <c:pt idx="0">
                  <c:v>Second Grade</c:v>
                </c:pt>
                <c:pt idx="1">
                  <c:v>No 4K</c:v>
                </c:pt>
              </c:strCache>
            </c:strRef>
          </c:tx>
          <c:spPr>
            <a:solidFill>
              <a:schemeClr val="accent3"/>
            </a:solidFill>
            <a:ln>
              <a:noFill/>
            </a:ln>
            <a:effectLst/>
          </c:spPr>
          <c:invertIfNegative val="0"/>
          <c:cat>
            <c:strRef>
              <c:f>'Math Charts'!$K$15:$K$17</c:f>
              <c:strCache>
                <c:ptCount val="3"/>
                <c:pt idx="0">
                  <c:v>No Disadvantage</c:v>
                </c:pt>
                <c:pt idx="1">
                  <c:v>FRL</c:v>
                </c:pt>
                <c:pt idx="2">
                  <c:v>TEP</c:v>
                </c:pt>
              </c:strCache>
            </c:strRef>
          </c:cat>
          <c:val>
            <c:numRef>
              <c:f>'Math Charts'!$N$15:$N$17</c:f>
              <c:numCache>
                <c:formatCode>0.000</c:formatCode>
                <c:ptCount val="3"/>
                <c:pt idx="0">
                  <c:v>1.6755999999999998</c:v>
                </c:pt>
                <c:pt idx="1">
                  <c:v>1.4130499999999999</c:v>
                </c:pt>
                <c:pt idx="2">
                  <c:v>1.3239599999999998</c:v>
                </c:pt>
              </c:numCache>
            </c:numRef>
          </c:val>
          <c:extLst>
            <c:ext xmlns:c16="http://schemas.microsoft.com/office/drawing/2014/chart" uri="{C3380CC4-5D6E-409C-BE32-E72D297353CC}">
              <c16:uniqueId val="{00000002-29B0-EF49-BB08-C2C6AD894613}"/>
            </c:ext>
          </c:extLst>
        </c:ser>
        <c:dLbls>
          <c:showLegendKey val="0"/>
          <c:showVal val="0"/>
          <c:showCatName val="0"/>
          <c:showSerName val="0"/>
          <c:showPercent val="0"/>
          <c:showBubbleSize val="0"/>
        </c:dLbls>
        <c:gapWidth val="150"/>
        <c:axId val="1989375232"/>
        <c:axId val="1989438336"/>
      </c:barChart>
      <c:catAx>
        <c:axId val="1989375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9438336"/>
        <c:crosses val="autoZero"/>
        <c:auto val="1"/>
        <c:lblAlgn val="ctr"/>
        <c:lblOffset val="100"/>
        <c:noMultiLvlLbl val="0"/>
      </c:catAx>
      <c:valAx>
        <c:axId val="1989438336"/>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9375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626BAA-3F0B-8143-ADCE-CEB0CDE32463}" type="datetimeFigureOut">
              <a:rPr lang="en-US" smtClean="0"/>
              <a:t>4/25/18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AC6450-5082-6745-8BEC-FDBE9527BDAE}" type="slidenum">
              <a:rPr lang="en-US" smtClean="0"/>
              <a:t>‹#›</a:t>
            </a:fld>
            <a:endParaRPr lang="en-US"/>
          </a:p>
        </p:txBody>
      </p:sp>
    </p:spTree>
    <p:extLst>
      <p:ext uri="{BB962C8B-B14F-4D97-AF65-F5344CB8AC3E}">
        <p14:creationId xmlns:p14="http://schemas.microsoft.com/office/powerpoint/2010/main" val="2503149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85AC6450-5082-6745-8BEC-FDBE9527BDAE}" type="slidenum">
              <a:rPr lang="en-US" smtClean="0"/>
              <a:t>2</a:t>
            </a:fld>
            <a:endParaRPr lang="en-US"/>
          </a:p>
        </p:txBody>
      </p:sp>
    </p:spTree>
    <p:extLst>
      <p:ext uri="{BB962C8B-B14F-4D97-AF65-F5344CB8AC3E}">
        <p14:creationId xmlns:p14="http://schemas.microsoft.com/office/powerpoint/2010/main" val="3929091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AC6450-5082-6745-8BEC-FDBE9527BDAE}" type="slidenum">
              <a:rPr lang="en-US" smtClean="0"/>
              <a:t>5</a:t>
            </a:fld>
            <a:endParaRPr lang="en-US"/>
          </a:p>
        </p:txBody>
      </p:sp>
    </p:spTree>
    <p:extLst>
      <p:ext uri="{BB962C8B-B14F-4D97-AF65-F5344CB8AC3E}">
        <p14:creationId xmlns:p14="http://schemas.microsoft.com/office/powerpoint/2010/main" val="380689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differences persist through 2</a:t>
            </a:r>
            <a:r>
              <a:rPr lang="en-US" baseline="30000" dirty="0"/>
              <a:t>nd</a:t>
            </a:r>
            <a:r>
              <a:rPr lang="en-US" dirty="0"/>
              <a:t> grade and the size of the difference does not attenuate over time, indicating that homelessness is a significant risk factor for school success even after family housing stabilizes. </a:t>
            </a:r>
          </a:p>
          <a:p>
            <a:endParaRPr lang="en-US" dirty="0"/>
          </a:p>
        </p:txBody>
      </p:sp>
      <p:sp>
        <p:nvSpPr>
          <p:cNvPr id="4" name="Slide Number Placeholder 3"/>
          <p:cNvSpPr>
            <a:spLocks noGrp="1"/>
          </p:cNvSpPr>
          <p:nvPr>
            <p:ph type="sldNum" sz="quarter" idx="10"/>
          </p:nvPr>
        </p:nvSpPr>
        <p:spPr/>
        <p:txBody>
          <a:bodyPr/>
          <a:lstStyle/>
          <a:p>
            <a:fld id="{85AC6450-5082-6745-8BEC-FDBE9527BDAE}" type="slidenum">
              <a:rPr lang="en-US" smtClean="0"/>
              <a:t>7</a:t>
            </a:fld>
            <a:endParaRPr lang="en-US"/>
          </a:p>
        </p:txBody>
      </p:sp>
    </p:spTree>
    <p:extLst>
      <p:ext uri="{BB962C8B-B14F-4D97-AF65-F5344CB8AC3E}">
        <p14:creationId xmlns:p14="http://schemas.microsoft.com/office/powerpoint/2010/main" val="210547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 of children identified as homeless exhibited behavior problems/emotional distress in the clinical range on all subscales. </a:t>
            </a:r>
          </a:p>
          <a:p>
            <a:endParaRPr lang="en-US" dirty="0"/>
          </a:p>
          <a:p>
            <a:r>
              <a:rPr lang="en-US" dirty="0"/>
              <a:t>32%—44% exhibited behavior problems/emotional distress in the clinical range on at least one sub-scale.  </a:t>
            </a:r>
          </a:p>
          <a:p>
            <a:endParaRPr lang="en-US" dirty="0"/>
          </a:p>
        </p:txBody>
      </p:sp>
      <p:sp>
        <p:nvSpPr>
          <p:cNvPr id="4" name="Slide Number Placeholder 3"/>
          <p:cNvSpPr>
            <a:spLocks noGrp="1"/>
          </p:cNvSpPr>
          <p:nvPr>
            <p:ph type="sldNum" sz="quarter" idx="10"/>
          </p:nvPr>
        </p:nvSpPr>
        <p:spPr/>
        <p:txBody>
          <a:bodyPr/>
          <a:lstStyle/>
          <a:p>
            <a:fld id="{85AC6450-5082-6745-8BEC-FDBE9527BDAE}" type="slidenum">
              <a:rPr lang="en-US" smtClean="0"/>
              <a:t>8</a:t>
            </a:fld>
            <a:endParaRPr lang="en-US"/>
          </a:p>
        </p:txBody>
      </p:sp>
    </p:spTree>
    <p:extLst>
      <p:ext uri="{BB962C8B-B14F-4D97-AF65-F5344CB8AC3E}">
        <p14:creationId xmlns:p14="http://schemas.microsoft.com/office/powerpoint/2010/main" val="560724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timing results, we removed children who were homeless multiple year. </a:t>
            </a:r>
          </a:p>
          <a:p>
            <a:endParaRPr lang="en-US" dirty="0"/>
          </a:p>
          <a:p>
            <a:r>
              <a:rPr lang="en-US" dirty="0"/>
              <a:t>For example, on 2</a:t>
            </a:r>
            <a:r>
              <a:rPr lang="en-US" baseline="30000" dirty="0"/>
              <a:t>nd</a:t>
            </a:r>
            <a:r>
              <a:rPr lang="en-US" dirty="0"/>
              <a:t> grade math scores, children identified as TEP in 4K performed .4 SD worse, those identified as TEP in K performed .3 SD worse, and the impact of homelessness was not significant if it occurred in 1</a:t>
            </a:r>
            <a:r>
              <a:rPr lang="en-US" baseline="30000" dirty="0"/>
              <a:t>st</a:t>
            </a:r>
            <a:r>
              <a:rPr lang="en-US" dirty="0"/>
              <a:t> or 2</a:t>
            </a:r>
            <a:r>
              <a:rPr lang="en-US" baseline="30000" dirty="0"/>
              <a:t>nd</a:t>
            </a:r>
            <a:r>
              <a:rPr lang="en-US" dirty="0"/>
              <a:t> grade. </a:t>
            </a:r>
          </a:p>
          <a:p>
            <a:endParaRPr lang="en-US" dirty="0"/>
          </a:p>
          <a:p>
            <a:endParaRPr lang="en-US" dirty="0"/>
          </a:p>
        </p:txBody>
      </p:sp>
      <p:sp>
        <p:nvSpPr>
          <p:cNvPr id="4" name="Slide Number Placeholder 3"/>
          <p:cNvSpPr>
            <a:spLocks noGrp="1"/>
          </p:cNvSpPr>
          <p:nvPr>
            <p:ph type="sldNum" sz="quarter" idx="10"/>
          </p:nvPr>
        </p:nvSpPr>
        <p:spPr/>
        <p:txBody>
          <a:bodyPr/>
          <a:lstStyle/>
          <a:p>
            <a:fld id="{85AC6450-5082-6745-8BEC-FDBE9527BDAE}" type="slidenum">
              <a:rPr lang="en-US" smtClean="0"/>
              <a:t>9</a:t>
            </a:fld>
            <a:endParaRPr lang="en-US"/>
          </a:p>
        </p:txBody>
      </p:sp>
    </p:spTree>
    <p:extLst>
      <p:ext uri="{BB962C8B-B14F-4D97-AF65-F5344CB8AC3E}">
        <p14:creationId xmlns:p14="http://schemas.microsoft.com/office/powerpoint/2010/main" val="723644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it was often the case that homeless children were not having the “average” experience in the classroom.  Follow-up work is needed to better understand these dynamics. </a:t>
            </a:r>
          </a:p>
        </p:txBody>
      </p:sp>
      <p:sp>
        <p:nvSpPr>
          <p:cNvPr id="4" name="Slide Number Placeholder 3"/>
          <p:cNvSpPr>
            <a:spLocks noGrp="1"/>
          </p:cNvSpPr>
          <p:nvPr>
            <p:ph type="sldNum" sz="quarter" idx="10"/>
          </p:nvPr>
        </p:nvSpPr>
        <p:spPr/>
        <p:txBody>
          <a:bodyPr/>
          <a:lstStyle/>
          <a:p>
            <a:fld id="{85AC6450-5082-6745-8BEC-FDBE9527BDAE}" type="slidenum">
              <a:rPr lang="en-US" smtClean="0"/>
              <a:t>10</a:t>
            </a:fld>
            <a:endParaRPr lang="en-US"/>
          </a:p>
        </p:txBody>
      </p:sp>
    </p:spTree>
    <p:extLst>
      <p:ext uri="{BB962C8B-B14F-4D97-AF65-F5344CB8AC3E}">
        <p14:creationId xmlns:p14="http://schemas.microsoft.com/office/powerpoint/2010/main" val="478284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MMSD classrooms scored higher than national averages on CLASS Emotional Support and Organizational Support scales, but lower in the domain of Instructional Support.  </a:t>
            </a:r>
          </a:p>
          <a:p>
            <a:endParaRPr lang="en-US" dirty="0"/>
          </a:p>
        </p:txBody>
      </p:sp>
      <p:sp>
        <p:nvSpPr>
          <p:cNvPr id="4" name="Slide Number Placeholder 3"/>
          <p:cNvSpPr>
            <a:spLocks noGrp="1"/>
          </p:cNvSpPr>
          <p:nvPr>
            <p:ph type="sldNum" sz="quarter" idx="10"/>
          </p:nvPr>
        </p:nvSpPr>
        <p:spPr/>
        <p:txBody>
          <a:bodyPr/>
          <a:lstStyle/>
          <a:p>
            <a:fld id="{85AC6450-5082-6745-8BEC-FDBE9527BDAE}" type="slidenum">
              <a:rPr lang="en-US" smtClean="0"/>
              <a:t>11</a:t>
            </a:fld>
            <a:endParaRPr lang="en-US"/>
          </a:p>
        </p:txBody>
      </p:sp>
    </p:spTree>
    <p:extLst>
      <p:ext uri="{BB962C8B-B14F-4D97-AF65-F5344CB8AC3E}">
        <p14:creationId xmlns:p14="http://schemas.microsoft.com/office/powerpoint/2010/main" val="2766360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5AC6450-5082-6745-8BEC-FDBE9527BDAE}" type="slidenum">
              <a:rPr lang="en-US" smtClean="0"/>
              <a:t>13</a:t>
            </a:fld>
            <a:endParaRPr lang="en-US"/>
          </a:p>
        </p:txBody>
      </p:sp>
    </p:spTree>
    <p:extLst>
      <p:ext uri="{BB962C8B-B14F-4D97-AF65-F5344CB8AC3E}">
        <p14:creationId xmlns:p14="http://schemas.microsoft.com/office/powerpoint/2010/main" val="570973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venir LT Pro 35 Light" panose="020B0402020203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venir LT Pro 35 Light" panose="020B04020202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B23EDE-4370-4ACA-961D-E2A082013109}"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2015093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lvl1pPr>
              <a:defRPr>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23EDE-4370-4ACA-961D-E2A082013109}"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583913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23EDE-4370-4ACA-961D-E2A082013109}"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320742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284" y="0"/>
            <a:ext cx="10515600" cy="1325563"/>
          </a:xfrm>
        </p:spPr>
        <p:txBody>
          <a:bodyPr/>
          <a:lstStyle>
            <a:lvl1pPr>
              <a:defRPr>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23EDE-4370-4ACA-961D-E2A082013109}"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569688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venir LT Pro 35 Light" panose="020B04020202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B23EDE-4370-4ACA-961D-E2A082013109}" type="datetimeFigureOut">
              <a:rPr lang="en-US" smtClean="0"/>
              <a:t>4/25/18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69674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B23EDE-4370-4ACA-961D-E2A082013109}"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397826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lvl1pPr>
              <a:defRPr>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Avenir LT Pro 35 Light" panose="020B04020202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Avenir LT Pro 35 Light" panose="020B04020202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Avenir LT Pro 35 Light" panose="020B0402020203020204" pitchFamily="34" charset="0"/>
              </a:defRPr>
            </a:lvl1pPr>
            <a:lvl2pPr>
              <a:defRPr>
                <a:latin typeface="Avenir LT Pro 35 Light" panose="020B0402020203020204" pitchFamily="34" charset="0"/>
              </a:defRPr>
            </a:lvl2pPr>
            <a:lvl3pPr>
              <a:defRPr>
                <a:latin typeface="Avenir LT Pro 35 Light" panose="020B0402020203020204" pitchFamily="34" charset="0"/>
              </a:defRPr>
            </a:lvl3pPr>
            <a:lvl4pPr>
              <a:defRPr>
                <a:latin typeface="Avenir LT Pro 35 Light" panose="020B0402020203020204" pitchFamily="34" charset="0"/>
              </a:defRPr>
            </a:lvl4pPr>
            <a:lvl5pPr>
              <a:defRPr>
                <a:latin typeface="Avenir LT Pro 35 Light" panose="020B0402020203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B23EDE-4370-4ACA-961D-E2A082013109}" type="datetimeFigureOut">
              <a:rPr lang="en-US" smtClean="0"/>
              <a:t>4/25/18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91922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lvl1pPr>
              <a:defRPr>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B23EDE-4370-4ACA-961D-E2A082013109}" type="datetimeFigureOut">
              <a:rPr lang="en-US" smtClean="0"/>
              <a:t>4/25/18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1403821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23EDE-4370-4ACA-961D-E2A082013109}" type="datetimeFigureOut">
              <a:rPr lang="en-US" smtClean="0"/>
              <a:t>4/25/18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390961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atin typeface="Avenir LT Pro 35 Light" panose="020B0402020203020204" pitchFamily="34" charset="0"/>
              </a:defRPr>
            </a:lvl1pPr>
            <a:lvl2pPr>
              <a:defRPr sz="2800">
                <a:latin typeface="Avenir LT Pro 35 Light" panose="020B0402020203020204" pitchFamily="34" charset="0"/>
              </a:defRPr>
            </a:lvl2pPr>
            <a:lvl3pPr>
              <a:defRPr sz="2400">
                <a:latin typeface="Avenir LT Pro 35 Light" panose="020B0402020203020204" pitchFamily="34" charset="0"/>
              </a:defRPr>
            </a:lvl3pPr>
            <a:lvl4pPr>
              <a:defRPr sz="2000">
                <a:latin typeface="Avenir LT Pro 35 Light" panose="020B0402020203020204" pitchFamily="34" charset="0"/>
              </a:defRPr>
            </a:lvl4pPr>
            <a:lvl5pPr>
              <a:defRPr sz="2000">
                <a:latin typeface="Avenir LT Pro 35 Light" panose="020B0402020203020204"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venir LT Pro 35 Light" panose="020B04020202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B23EDE-4370-4ACA-961D-E2A082013109}"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3463550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3">
                    <a:lumMod val="75000"/>
                    <a:lumOff val="25000"/>
                  </a:schemeClr>
                </a:solidFill>
                <a:latin typeface="Avenir LT Pro 35 Light" panose="020B040202020302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venir LT Pro 35 Light" panose="020B0402020203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B23EDE-4370-4ACA-961D-E2A082013109}" type="datetimeFigureOut">
              <a:rPr lang="en-US" smtClean="0"/>
              <a:t>4/25/18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4CE21-6D22-424B-ABBB-DAD6F8C6911F}" type="slidenum">
              <a:rPr lang="en-US" smtClean="0"/>
              <a:t>‹#›</a:t>
            </a:fld>
            <a:endParaRPr lang="en-US"/>
          </a:p>
        </p:txBody>
      </p:sp>
    </p:spTree>
    <p:extLst>
      <p:ext uri="{BB962C8B-B14F-4D97-AF65-F5344CB8AC3E}">
        <p14:creationId xmlns:p14="http://schemas.microsoft.com/office/powerpoint/2010/main" val="3423985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62000">
              <a:schemeClr val="bg1">
                <a:tint val="98000"/>
                <a:satMod val="130000"/>
                <a:shade val="90000"/>
                <a:lumMod val="100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23EDE-4370-4ACA-961D-E2A082013109}" type="datetimeFigureOut">
              <a:rPr lang="en-US" smtClean="0"/>
              <a:t>4/25/18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4CE21-6D22-424B-ABBB-DAD6F8C6911F}" type="slidenum">
              <a:rPr lang="en-US" smtClean="0"/>
              <a:t>‹#›</a:t>
            </a:fld>
            <a:endParaRPr lang="en-US"/>
          </a:p>
        </p:txBody>
      </p:sp>
      <p:pic>
        <p:nvPicPr>
          <p:cNvPr id="10" name="Picture 9"/>
          <p:cNvPicPr>
            <a:picLocks noChangeAspect="1"/>
          </p:cNvPicPr>
          <p:nvPr userDrawn="1"/>
        </p:nvPicPr>
        <p:blipFill>
          <a:blip r:embed="rId13" cstate="print">
            <a:extLst>
              <a:ext uri="{BEBA8EAE-BF5A-486C-A8C5-ECC9F3942E4B}">
                <a14:imgProps xmlns:a14="http://schemas.microsoft.com/office/drawing/2010/main">
                  <a14:imgLayer r:embed="rId14">
                    <a14:imgEffect>
                      <a14:saturation sat="50000"/>
                    </a14:imgEffect>
                  </a14:imgLayer>
                </a14:imgProps>
              </a:ext>
              <a:ext uri="{28A0092B-C50C-407E-A947-70E740481C1C}">
                <a14:useLocalDpi xmlns:a14="http://schemas.microsoft.com/office/drawing/2010/main" val="0"/>
              </a:ext>
            </a:extLst>
          </a:blip>
          <a:stretch>
            <a:fillRect/>
          </a:stretch>
        </p:blipFill>
        <p:spPr>
          <a:xfrm>
            <a:off x="10785062" y="6449233"/>
            <a:ext cx="1275127" cy="272242"/>
          </a:xfrm>
          <a:prstGeom prst="rect">
            <a:avLst/>
          </a:prstGeom>
        </p:spPr>
      </p:pic>
    </p:spTree>
    <p:extLst>
      <p:ext uri="{BB962C8B-B14F-4D97-AF65-F5344CB8AC3E}">
        <p14:creationId xmlns:p14="http://schemas.microsoft.com/office/powerpoint/2010/main" val="3264577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accent3">
              <a:lumMod val="75000"/>
              <a:lumOff val="25000"/>
            </a:schemeClr>
          </a:solidFill>
          <a:latin typeface="Avenir LT Pro 35 Light" panose="020B04020202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LT Pro 35 Light" panose="020B04020202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LT Pro 35 Light" panose="020B04020202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LT Pro 35 Light" panose="020B04020202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LT Pro 35 Light" panose="020B04020202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LT Pro 35 Light" panose="020B04020202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40629" y="4728709"/>
            <a:ext cx="4337957" cy="1018948"/>
          </a:xfrm>
        </p:spPr>
        <p:txBody>
          <a:bodyPr>
            <a:normAutofit/>
          </a:bodyPr>
          <a:lstStyle/>
          <a:p>
            <a:r>
              <a:rPr lang="en-US" sz="1800" dirty="0"/>
              <a:t>Travis Wright, </a:t>
            </a:r>
            <a:r>
              <a:rPr lang="en-US" sz="1800" dirty="0" err="1"/>
              <a:t>Ed.D</a:t>
            </a:r>
            <a:endParaRPr lang="en-US" sz="1800" dirty="0"/>
          </a:p>
          <a:p>
            <a:r>
              <a:rPr lang="en-US" sz="1800" dirty="0"/>
              <a:t>April 26, 2018</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0330" y="1442121"/>
            <a:ext cx="8187670" cy="1748083"/>
          </a:xfrm>
          <a:prstGeom prst="rect">
            <a:avLst/>
          </a:prstGeom>
        </p:spPr>
      </p:pic>
    </p:spTree>
    <p:extLst>
      <p:ext uri="{BB962C8B-B14F-4D97-AF65-F5344CB8AC3E}">
        <p14:creationId xmlns:p14="http://schemas.microsoft.com/office/powerpoint/2010/main" val="120372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B3014-A60F-1545-A257-A69381758048}"/>
              </a:ext>
            </a:extLst>
          </p:cNvPr>
          <p:cNvSpPr>
            <a:spLocks noGrp="1"/>
          </p:cNvSpPr>
          <p:nvPr>
            <p:ph type="title"/>
          </p:nvPr>
        </p:nvSpPr>
        <p:spPr/>
        <p:txBody>
          <a:bodyPr/>
          <a:lstStyle/>
          <a:p>
            <a:r>
              <a:rPr lang="en-US" dirty="0"/>
              <a:t>Program Variables</a:t>
            </a:r>
          </a:p>
        </p:txBody>
      </p:sp>
      <p:sp>
        <p:nvSpPr>
          <p:cNvPr id="3" name="Content Placeholder 2">
            <a:extLst>
              <a:ext uri="{FF2B5EF4-FFF2-40B4-BE49-F238E27FC236}">
                <a16:creationId xmlns:a16="http://schemas.microsoft.com/office/drawing/2014/main" id="{FFE5B1D9-9B55-6D4C-91AF-1C9A226FB0EC}"/>
              </a:ext>
            </a:extLst>
          </p:cNvPr>
          <p:cNvSpPr>
            <a:spLocks noGrp="1"/>
          </p:cNvSpPr>
          <p:nvPr>
            <p:ph idx="1"/>
          </p:nvPr>
        </p:nvSpPr>
        <p:spPr/>
        <p:txBody>
          <a:bodyPr>
            <a:normAutofit/>
          </a:bodyPr>
          <a:lstStyle/>
          <a:p>
            <a:r>
              <a:rPr lang="en-US" dirty="0"/>
              <a:t>Children experiencing homelessness seemed to benefit most from school-based 4K. </a:t>
            </a:r>
          </a:p>
          <a:p>
            <a:pPr marL="0" indent="0">
              <a:buNone/>
            </a:pPr>
            <a:endParaRPr lang="en-US" dirty="0"/>
          </a:p>
          <a:p>
            <a:r>
              <a:rPr lang="en-US" dirty="0"/>
              <a:t>Children experiencing homelessness transition best to kindergarten when they attend 4K and Kindergarten in the same school, attend 4K with higher concentrations of children whose parents attended college, and, for behavioral outcomes, are the same race as their teacher. </a:t>
            </a:r>
          </a:p>
        </p:txBody>
      </p:sp>
    </p:spTree>
    <p:extLst>
      <p:ext uri="{BB962C8B-B14F-4D97-AF65-F5344CB8AC3E}">
        <p14:creationId xmlns:p14="http://schemas.microsoft.com/office/powerpoint/2010/main" val="2592681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1D8C3-990A-F14F-9D38-AC95A321101D}"/>
              </a:ext>
            </a:extLst>
          </p:cNvPr>
          <p:cNvSpPr>
            <a:spLocks noGrp="1"/>
          </p:cNvSpPr>
          <p:nvPr>
            <p:ph type="title"/>
          </p:nvPr>
        </p:nvSpPr>
        <p:spPr/>
        <p:txBody>
          <a:bodyPr/>
          <a:lstStyle/>
          <a:p>
            <a:r>
              <a:rPr lang="en-US" dirty="0"/>
              <a:t>Classroom Rating System</a:t>
            </a:r>
          </a:p>
        </p:txBody>
      </p:sp>
      <p:graphicFrame>
        <p:nvGraphicFramePr>
          <p:cNvPr id="4" name="Content Placeholder 3">
            <a:extLst>
              <a:ext uri="{FF2B5EF4-FFF2-40B4-BE49-F238E27FC236}">
                <a16:creationId xmlns:a16="http://schemas.microsoft.com/office/drawing/2014/main" id="{E4E17490-D5ED-594F-BDD1-D162E412020D}"/>
              </a:ext>
            </a:extLst>
          </p:cNvPr>
          <p:cNvGraphicFramePr>
            <a:graphicFrameLocks noGrp="1"/>
          </p:cNvGraphicFramePr>
          <p:nvPr>
            <p:ph idx="1"/>
            <p:extLst>
              <p:ext uri="{D42A27DB-BD31-4B8C-83A1-F6EECF244321}">
                <p14:modId xmlns:p14="http://schemas.microsoft.com/office/powerpoint/2010/main" val="3935757447"/>
              </p:ext>
            </p:extLst>
          </p:nvPr>
        </p:nvGraphicFramePr>
        <p:xfrm>
          <a:off x="2144661" y="1818466"/>
          <a:ext cx="7902677" cy="4365656"/>
        </p:xfrm>
        <a:graphic>
          <a:graphicData uri="http://schemas.openxmlformats.org/drawingml/2006/table">
            <a:tbl>
              <a:tblPr>
                <a:tableStyleId>{5C22544A-7EE6-4342-B048-85BDC9FD1C3A}</a:tableStyleId>
              </a:tblPr>
              <a:tblGrid>
                <a:gridCol w="190974">
                  <a:extLst>
                    <a:ext uri="{9D8B030D-6E8A-4147-A177-3AD203B41FA5}">
                      <a16:colId xmlns:a16="http://schemas.microsoft.com/office/drawing/2014/main" val="498601634"/>
                    </a:ext>
                  </a:extLst>
                </a:gridCol>
                <a:gridCol w="2182559">
                  <a:extLst>
                    <a:ext uri="{9D8B030D-6E8A-4147-A177-3AD203B41FA5}">
                      <a16:colId xmlns:a16="http://schemas.microsoft.com/office/drawing/2014/main" val="9099680"/>
                    </a:ext>
                  </a:extLst>
                </a:gridCol>
                <a:gridCol w="754801">
                  <a:extLst>
                    <a:ext uri="{9D8B030D-6E8A-4147-A177-3AD203B41FA5}">
                      <a16:colId xmlns:a16="http://schemas.microsoft.com/office/drawing/2014/main" val="2940190254"/>
                    </a:ext>
                  </a:extLst>
                </a:gridCol>
                <a:gridCol w="645673">
                  <a:extLst>
                    <a:ext uri="{9D8B030D-6E8A-4147-A177-3AD203B41FA5}">
                      <a16:colId xmlns:a16="http://schemas.microsoft.com/office/drawing/2014/main" val="3237242897"/>
                    </a:ext>
                  </a:extLst>
                </a:gridCol>
                <a:gridCol w="645673">
                  <a:extLst>
                    <a:ext uri="{9D8B030D-6E8A-4147-A177-3AD203B41FA5}">
                      <a16:colId xmlns:a16="http://schemas.microsoft.com/office/drawing/2014/main" val="1991729936"/>
                    </a:ext>
                  </a:extLst>
                </a:gridCol>
                <a:gridCol w="645673">
                  <a:extLst>
                    <a:ext uri="{9D8B030D-6E8A-4147-A177-3AD203B41FA5}">
                      <a16:colId xmlns:a16="http://schemas.microsoft.com/office/drawing/2014/main" val="2966591478"/>
                    </a:ext>
                  </a:extLst>
                </a:gridCol>
                <a:gridCol w="254632">
                  <a:extLst>
                    <a:ext uri="{9D8B030D-6E8A-4147-A177-3AD203B41FA5}">
                      <a16:colId xmlns:a16="http://schemas.microsoft.com/office/drawing/2014/main" val="4116809784"/>
                    </a:ext>
                  </a:extLst>
                </a:gridCol>
                <a:gridCol w="645673">
                  <a:extLst>
                    <a:ext uri="{9D8B030D-6E8A-4147-A177-3AD203B41FA5}">
                      <a16:colId xmlns:a16="http://schemas.microsoft.com/office/drawing/2014/main" val="83054913"/>
                    </a:ext>
                  </a:extLst>
                </a:gridCol>
                <a:gridCol w="645673">
                  <a:extLst>
                    <a:ext uri="{9D8B030D-6E8A-4147-A177-3AD203B41FA5}">
                      <a16:colId xmlns:a16="http://schemas.microsoft.com/office/drawing/2014/main" val="920795494"/>
                    </a:ext>
                  </a:extLst>
                </a:gridCol>
                <a:gridCol w="645673">
                  <a:extLst>
                    <a:ext uri="{9D8B030D-6E8A-4147-A177-3AD203B41FA5}">
                      <a16:colId xmlns:a16="http://schemas.microsoft.com/office/drawing/2014/main" val="4028612431"/>
                    </a:ext>
                  </a:extLst>
                </a:gridCol>
                <a:gridCol w="645673">
                  <a:extLst>
                    <a:ext uri="{9D8B030D-6E8A-4147-A177-3AD203B41FA5}">
                      <a16:colId xmlns:a16="http://schemas.microsoft.com/office/drawing/2014/main" val="1173009272"/>
                    </a:ext>
                  </a:extLst>
                </a:gridCol>
              </a:tblGrid>
              <a:tr h="182370">
                <a:tc gridSpan="11">
                  <a:txBody>
                    <a:bodyPr/>
                    <a:lstStyle/>
                    <a:p>
                      <a:pPr algn="ctr" fontAlgn="b"/>
                      <a:r>
                        <a:rPr lang="en-US" sz="1100" u="none" strike="noStrike" dirty="0">
                          <a:effectLst/>
                        </a:rPr>
                        <a:t>CLASS Results</a:t>
                      </a:r>
                      <a:endParaRPr lang="en-US" sz="1100" b="1" i="0" u="none" strike="noStrike" dirty="0">
                        <a:solidFill>
                          <a:srgbClr val="000000"/>
                        </a:solidFill>
                        <a:effectLst/>
                        <a:latin typeface="Calibri" panose="020F0502020204030204" pitchFamily="34" charset="0"/>
                      </a:endParaRPr>
                    </a:p>
                  </a:txBody>
                  <a:tcPr marL="9118" marR="9118" marT="911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77148682"/>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gridSpan="4">
                  <a:txBody>
                    <a:bodyPr/>
                    <a:lstStyle/>
                    <a:p>
                      <a:pPr algn="ctr" fontAlgn="b"/>
                      <a:r>
                        <a:rPr lang="en-US" sz="1100" u="none" strike="noStrike">
                          <a:effectLst/>
                        </a:rPr>
                        <a:t>School-Based</a:t>
                      </a:r>
                      <a:endParaRPr lang="en-US" sz="1100" b="0" i="0" u="none" strike="noStrike">
                        <a:solidFill>
                          <a:srgbClr val="000000"/>
                        </a:solidFill>
                        <a:effectLst/>
                        <a:latin typeface="Calibri" panose="020F0502020204030204" pitchFamily="34" charset="0"/>
                      </a:endParaRPr>
                    </a:p>
                  </a:txBody>
                  <a:tcPr marL="9118" marR="9118" marT="9118"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9118" marR="9118" marT="9118" marB="0" anchor="b"/>
                </a:tc>
                <a:tc gridSpan="4">
                  <a:txBody>
                    <a:bodyPr/>
                    <a:lstStyle/>
                    <a:p>
                      <a:pPr algn="ctr" fontAlgn="b"/>
                      <a:r>
                        <a:rPr lang="en-US" sz="1100" u="none" strike="noStrike">
                          <a:effectLst/>
                        </a:rPr>
                        <a:t>Community-Based</a:t>
                      </a:r>
                      <a:endParaRPr lang="en-US" sz="1100" b="0" i="0" u="none" strike="noStrike">
                        <a:solidFill>
                          <a:srgbClr val="000000"/>
                        </a:solidFill>
                        <a:effectLst/>
                        <a:latin typeface="Calibri" panose="020F0502020204030204" pitchFamily="34" charset="0"/>
                      </a:endParaRPr>
                    </a:p>
                  </a:txBody>
                  <a:tcPr marL="9118" marR="9118" marT="9118"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12444612"/>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Mean</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SD</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Min</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Max</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Mean</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SD</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Min</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Max</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4037406181"/>
                  </a:ext>
                </a:extLst>
              </a:tr>
              <a:tr h="182370">
                <a:tc gridSpan="2">
                  <a:txBody>
                    <a:bodyPr/>
                    <a:lstStyle/>
                    <a:p>
                      <a:pPr algn="l" fontAlgn="b"/>
                      <a:r>
                        <a:rPr lang="en-US" sz="1100" u="none" strike="noStrike">
                          <a:effectLst/>
                        </a:rPr>
                        <a:t>Emotional Support</a:t>
                      </a:r>
                      <a:endParaRPr lang="en-US" sz="1100" b="1" i="0" u="none" strike="noStrike">
                        <a:solidFill>
                          <a:srgbClr val="000000"/>
                        </a:solidFill>
                        <a:effectLst/>
                        <a:latin typeface="Calibri" panose="020F0502020204030204" pitchFamily="34" charset="0"/>
                      </a:endParaRPr>
                    </a:p>
                  </a:txBody>
                  <a:tcPr marL="9118" marR="9118" marT="9118" marB="0" anchor="b"/>
                </a:tc>
                <a:tc hMerge="1">
                  <a:txBody>
                    <a:bodyPr/>
                    <a:lstStyle/>
                    <a:p>
                      <a:endParaRPr lang="en-US"/>
                    </a:p>
                  </a:txBody>
                  <a:tcPr/>
                </a:tc>
                <a:tc>
                  <a:txBody>
                    <a:bodyPr/>
                    <a:lstStyle/>
                    <a:p>
                      <a:pPr algn="r" fontAlgn="b"/>
                      <a:r>
                        <a:rPr lang="en-US" sz="1100" b="1" u="none" strike="noStrike" dirty="0">
                          <a:effectLst/>
                        </a:rPr>
                        <a:t>5.86</a:t>
                      </a:r>
                      <a:endParaRPr lang="en-US" sz="1100" b="1" i="0" u="none" strike="noStrike" dirty="0">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dirty="0">
                          <a:effectLst/>
                        </a:rPr>
                        <a:t>0.72</a:t>
                      </a:r>
                      <a:endParaRPr lang="en-US" sz="1100" b="1" i="0" u="none" strike="noStrike" dirty="0">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4.00</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6.67</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b="1" u="none" strike="noStrike" dirty="0">
                          <a:effectLst/>
                        </a:rPr>
                        <a:t>5.60</a:t>
                      </a:r>
                      <a:endParaRPr lang="en-US" sz="1100" b="1" i="0" u="none" strike="noStrike" dirty="0">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0.84</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4.50</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6.60</a:t>
                      </a:r>
                      <a:endParaRPr lang="en-US" sz="1100" b="1"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4277946040"/>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Positive Climate</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6.31</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0.91</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3.70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7.00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5.70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4.00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6.76</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2367018800"/>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Negative Climate</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1.02</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0.07</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1.25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1.30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0.45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2.00</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3889448782"/>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Teacher Sensitivity</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5.50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1.01</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2.70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6.50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0.79</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4.00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6.00</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1063512562"/>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Regard for Student Perspectives</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4.95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1.51</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2.70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7.00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5.15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1.28</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3.75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6.75</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2969660515"/>
                  </a:ext>
                </a:extLst>
              </a:tr>
              <a:tr h="169604">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265002796"/>
                  </a:ext>
                </a:extLst>
              </a:tr>
              <a:tr h="182370">
                <a:tc gridSpan="2">
                  <a:txBody>
                    <a:bodyPr/>
                    <a:lstStyle/>
                    <a:p>
                      <a:pPr algn="l" fontAlgn="b"/>
                      <a:r>
                        <a:rPr lang="en-US" sz="1100" u="none" strike="noStrike">
                          <a:effectLst/>
                        </a:rPr>
                        <a:t>Organizational Support</a:t>
                      </a:r>
                      <a:endParaRPr lang="en-US" sz="1100" b="1" i="0" u="none" strike="noStrike">
                        <a:solidFill>
                          <a:srgbClr val="000000"/>
                        </a:solidFill>
                        <a:effectLst/>
                        <a:latin typeface="Calibri" panose="020F0502020204030204" pitchFamily="34" charset="0"/>
                      </a:endParaRPr>
                    </a:p>
                  </a:txBody>
                  <a:tcPr marL="9118" marR="9118" marT="9118" marB="0" anchor="b"/>
                </a:tc>
                <a:tc hMerge="1">
                  <a:txBody>
                    <a:bodyPr/>
                    <a:lstStyle/>
                    <a:p>
                      <a:endParaRPr lang="en-US"/>
                    </a:p>
                  </a:txBody>
                  <a:tcPr/>
                </a:tc>
                <a:tc>
                  <a:txBody>
                    <a:bodyPr/>
                    <a:lstStyle/>
                    <a:p>
                      <a:pPr algn="r" fontAlgn="b"/>
                      <a:r>
                        <a:rPr lang="en-US" sz="1100" b="1" u="none" strike="noStrike" dirty="0">
                          <a:effectLst/>
                        </a:rPr>
                        <a:t>5.95</a:t>
                      </a:r>
                      <a:endParaRPr lang="en-US" sz="1100" b="1" i="0" u="none" strike="noStrike" dirty="0">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0.44</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4.90</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6.40</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b="1" u="none" strike="noStrike" dirty="0">
                          <a:effectLst/>
                        </a:rPr>
                        <a:t>5.38</a:t>
                      </a:r>
                      <a:endParaRPr lang="en-US" sz="1100" b="1" i="0" u="none" strike="noStrike" dirty="0">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0.52</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5.00</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6.25</a:t>
                      </a:r>
                      <a:endParaRPr lang="en-US" sz="1100" b="1"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2113088547"/>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Behavior Management</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6.15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0.85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4.50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7.00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5.95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0.45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5.50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6.50</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487650409"/>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Productivity</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6.60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0.39</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5.70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7.00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0.56</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5.25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6.75</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1002503423"/>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Instructional Learning Formats</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5.10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0.65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3.70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6.00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4.20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0.78</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3.50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5.50</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748955286"/>
                  </a:ext>
                </a:extLst>
              </a:tr>
              <a:tr h="169604">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2852473889"/>
                  </a:ext>
                </a:extLst>
              </a:tr>
              <a:tr h="182370">
                <a:tc gridSpan="2">
                  <a:txBody>
                    <a:bodyPr/>
                    <a:lstStyle/>
                    <a:p>
                      <a:pPr algn="l" fontAlgn="b"/>
                      <a:r>
                        <a:rPr lang="en-US" sz="1100" u="none" strike="noStrike">
                          <a:effectLst/>
                        </a:rPr>
                        <a:t>Instructional Support</a:t>
                      </a:r>
                      <a:endParaRPr lang="en-US" sz="1100" b="1" i="0" u="none" strike="noStrike">
                        <a:solidFill>
                          <a:srgbClr val="000000"/>
                        </a:solidFill>
                        <a:effectLst/>
                        <a:latin typeface="Calibri" panose="020F0502020204030204" pitchFamily="34" charset="0"/>
                      </a:endParaRPr>
                    </a:p>
                  </a:txBody>
                  <a:tcPr marL="9118" marR="9118" marT="9118" marB="0" anchor="b"/>
                </a:tc>
                <a:tc hMerge="1">
                  <a:txBody>
                    <a:bodyPr/>
                    <a:lstStyle/>
                    <a:p>
                      <a:endParaRPr lang="en-US"/>
                    </a:p>
                  </a:txBody>
                  <a:tcPr/>
                </a:tc>
                <a:tc>
                  <a:txBody>
                    <a:bodyPr/>
                    <a:lstStyle/>
                    <a:p>
                      <a:pPr algn="r" fontAlgn="b"/>
                      <a:r>
                        <a:rPr lang="en-US" sz="1100" b="1" u="none" strike="noStrike" dirty="0">
                          <a:effectLst/>
                        </a:rPr>
                        <a:t>2.30</a:t>
                      </a:r>
                      <a:endParaRPr lang="en-US" sz="1100" b="1" i="0" u="none" strike="noStrike" dirty="0">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0.89</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1.00</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3.58</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b="1" u="none" strike="noStrike" dirty="0">
                          <a:effectLst/>
                        </a:rPr>
                        <a:t>1.88</a:t>
                      </a:r>
                      <a:endParaRPr lang="en-US" sz="1100" b="1" i="0" u="none" strike="noStrike" dirty="0">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dirty="0">
                          <a:effectLst/>
                        </a:rPr>
                        <a:t>0.57</a:t>
                      </a:r>
                      <a:endParaRPr lang="en-US" sz="1100" b="1" i="0" u="none" strike="noStrike" dirty="0">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1.25</a:t>
                      </a:r>
                      <a:endParaRPr lang="en-US" sz="1100" b="1"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2.75</a:t>
                      </a:r>
                      <a:endParaRPr lang="en-US" sz="1100" b="1"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1899617787"/>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Concept of Development</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1.90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0.80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3.50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1.70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0.62</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1.25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2.75</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2550798252"/>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Quality of Feedback</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2.53</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1.03</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3.75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1.70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0.65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2.50</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1897520933"/>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r>
                        <a:rPr lang="en-US" sz="1100" u="none" strike="noStrike">
                          <a:effectLst/>
                        </a:rPr>
                        <a:t>Language Modeling</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2.48</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3.75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2.25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0.56</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1.50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3.00</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1544337131"/>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3505724103"/>
                  </a:ext>
                </a:extLst>
              </a:tr>
              <a:tr h="182370">
                <a:tc gridSpan="2">
                  <a:txBody>
                    <a:bodyPr/>
                    <a:lstStyle/>
                    <a:p>
                      <a:pPr algn="l" fontAlgn="b"/>
                      <a:r>
                        <a:rPr lang="en-US" sz="1100" u="none" strike="noStrike">
                          <a:effectLst/>
                        </a:rPr>
                        <a:t>Number of Adults</a:t>
                      </a:r>
                      <a:endParaRPr lang="en-US" sz="1100" b="0" i="0" u="none" strike="noStrike">
                        <a:solidFill>
                          <a:srgbClr val="000000"/>
                        </a:solidFill>
                        <a:effectLst/>
                        <a:latin typeface="Calibri" panose="020F0502020204030204" pitchFamily="34" charset="0"/>
                      </a:endParaRPr>
                    </a:p>
                  </a:txBody>
                  <a:tcPr marL="9118" marR="9118" marT="9118" marB="0" anchor="b"/>
                </a:tc>
                <a:tc hMerge="1">
                  <a:txBody>
                    <a:bodyPr/>
                    <a:lstStyle/>
                    <a:p>
                      <a:endParaRPr lang="en-US"/>
                    </a:p>
                  </a:txBody>
                  <a:tcPr/>
                </a:tc>
                <a:tc>
                  <a:txBody>
                    <a:bodyPr/>
                    <a:lstStyle/>
                    <a:p>
                      <a:pPr algn="r" fontAlgn="b"/>
                      <a:r>
                        <a:rPr lang="en-US" sz="1100" u="none" strike="noStrike">
                          <a:effectLst/>
                        </a:rPr>
                        <a:t>2.83</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1.12</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4.00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3.60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1.53</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2.00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5.25</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2456749815"/>
                  </a:ext>
                </a:extLst>
              </a:tr>
              <a:tr h="182370">
                <a:tc gridSpan="2">
                  <a:txBody>
                    <a:bodyPr/>
                    <a:lstStyle/>
                    <a:p>
                      <a:pPr algn="l" fontAlgn="b"/>
                      <a:r>
                        <a:rPr lang="en-US" sz="1100" u="none" strike="noStrike">
                          <a:effectLst/>
                        </a:rPr>
                        <a:t>Number of Students</a:t>
                      </a:r>
                      <a:endParaRPr lang="en-US" sz="1100" b="0" i="0" u="none" strike="noStrike">
                        <a:solidFill>
                          <a:srgbClr val="000000"/>
                        </a:solidFill>
                        <a:effectLst/>
                        <a:latin typeface="Calibri" panose="020F0502020204030204" pitchFamily="34" charset="0"/>
                      </a:endParaRPr>
                    </a:p>
                  </a:txBody>
                  <a:tcPr marL="9118" marR="9118" marT="9118" marB="0" anchor="b"/>
                </a:tc>
                <a:tc hMerge="1">
                  <a:txBody>
                    <a:bodyPr/>
                    <a:lstStyle/>
                    <a:p>
                      <a:endParaRPr lang="en-US"/>
                    </a:p>
                  </a:txBody>
                  <a:tcPr/>
                </a:tc>
                <a:tc>
                  <a:txBody>
                    <a:bodyPr/>
                    <a:lstStyle/>
                    <a:p>
                      <a:pPr algn="r" fontAlgn="b"/>
                      <a:r>
                        <a:rPr lang="en-US" sz="1100" u="none" strike="noStrike">
                          <a:effectLst/>
                        </a:rPr>
                        <a:t>14.93</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3.61</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10.00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24.00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11.85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3.67</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5.50</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13.25</a:t>
                      </a:r>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2980165794"/>
                  </a:ext>
                </a:extLst>
              </a:tr>
              <a:tr h="182370">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1963130753"/>
                  </a:ext>
                </a:extLst>
              </a:tr>
              <a:tr h="182370">
                <a:tc gridSpan="2">
                  <a:txBody>
                    <a:bodyPr/>
                    <a:lstStyle/>
                    <a:p>
                      <a:pPr algn="l" fontAlgn="b"/>
                      <a:r>
                        <a:rPr lang="en-US" sz="1100" u="none" strike="noStrike">
                          <a:effectLst/>
                        </a:rPr>
                        <a:t>N Classrooms</a:t>
                      </a:r>
                      <a:endParaRPr lang="en-US" sz="1100" b="0" i="1" u="none" strike="noStrike">
                        <a:solidFill>
                          <a:srgbClr val="000000"/>
                        </a:solidFill>
                        <a:effectLst/>
                        <a:latin typeface="Calibri" panose="020F0502020204030204" pitchFamily="34" charset="0"/>
                      </a:endParaRPr>
                    </a:p>
                  </a:txBody>
                  <a:tcPr marL="9118" marR="9118" marT="9118" marB="0" anchor="b"/>
                </a:tc>
                <a:tc hMerge="1">
                  <a:txBody>
                    <a:bodyPr/>
                    <a:lstStyle/>
                    <a:p>
                      <a:endParaRPr lang="en-US"/>
                    </a:p>
                  </a:txBody>
                  <a:tcPr/>
                </a:tc>
                <a:tc>
                  <a:txBody>
                    <a:bodyPr/>
                    <a:lstStyle/>
                    <a:p>
                      <a:pPr algn="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1068281227"/>
                  </a:ext>
                </a:extLst>
              </a:tr>
              <a:tr h="182370">
                <a:tc gridSpan="2">
                  <a:txBody>
                    <a:bodyPr/>
                    <a:lstStyle/>
                    <a:p>
                      <a:pPr algn="l" fontAlgn="b"/>
                      <a:r>
                        <a:rPr lang="en-US" sz="1100" u="none" strike="noStrike">
                          <a:effectLst/>
                        </a:rPr>
                        <a:t>N Sites</a:t>
                      </a:r>
                      <a:endParaRPr lang="en-US" sz="1100" b="0" i="1" u="none" strike="noStrike">
                        <a:solidFill>
                          <a:srgbClr val="000000"/>
                        </a:solidFill>
                        <a:effectLst/>
                        <a:latin typeface="Calibri" panose="020F0502020204030204" pitchFamily="34" charset="0"/>
                      </a:endParaRPr>
                    </a:p>
                  </a:txBody>
                  <a:tcPr marL="9118" marR="9118" marT="9118" marB="0" anchor="b"/>
                </a:tc>
                <a:tc hMerge="1">
                  <a:txBody>
                    <a:bodyPr/>
                    <a:lstStyle/>
                    <a:p>
                      <a:endParaRPr lang="en-US"/>
                    </a:p>
                  </a:txBody>
                  <a:tcPr/>
                </a:tc>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118" marR="9118" marT="911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118" marR="9118" marT="9118" marB="0" anchor="b"/>
                </a:tc>
                <a:extLst>
                  <a:ext uri="{0D108BD9-81ED-4DB2-BD59-A6C34878D82A}">
                    <a16:rowId xmlns:a16="http://schemas.microsoft.com/office/drawing/2014/main" val="2637862871"/>
                  </a:ext>
                </a:extLst>
              </a:tr>
            </a:tbl>
          </a:graphicData>
        </a:graphic>
      </p:graphicFrame>
    </p:spTree>
    <p:extLst>
      <p:ext uri="{BB962C8B-B14F-4D97-AF65-F5344CB8AC3E}">
        <p14:creationId xmlns:p14="http://schemas.microsoft.com/office/powerpoint/2010/main" val="1176453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9F953-B080-9145-8C7A-6939D6F104E9}"/>
              </a:ext>
            </a:extLst>
          </p:cNvPr>
          <p:cNvSpPr>
            <a:spLocks noGrp="1"/>
          </p:cNvSpPr>
          <p:nvPr>
            <p:ph type="title"/>
          </p:nvPr>
        </p:nvSpPr>
        <p:spPr/>
        <p:txBody>
          <a:bodyPr/>
          <a:lstStyle/>
          <a:p>
            <a:r>
              <a:rPr lang="en-US" dirty="0"/>
              <a:t>Teacher-Level Findings </a:t>
            </a:r>
          </a:p>
        </p:txBody>
      </p:sp>
      <p:sp>
        <p:nvSpPr>
          <p:cNvPr id="3" name="Content Placeholder 2">
            <a:extLst>
              <a:ext uri="{FF2B5EF4-FFF2-40B4-BE49-F238E27FC236}">
                <a16:creationId xmlns:a16="http://schemas.microsoft.com/office/drawing/2014/main" id="{1D0DD266-06D6-0C48-AA47-88CC24B2D378}"/>
              </a:ext>
            </a:extLst>
          </p:cNvPr>
          <p:cNvSpPr>
            <a:spLocks noGrp="1"/>
          </p:cNvSpPr>
          <p:nvPr>
            <p:ph idx="1"/>
          </p:nvPr>
        </p:nvSpPr>
        <p:spPr/>
        <p:txBody>
          <a:bodyPr>
            <a:normAutofit fontScale="92500"/>
          </a:bodyPr>
          <a:lstStyle/>
          <a:p>
            <a:r>
              <a:rPr lang="en-US" dirty="0"/>
              <a:t>Experience Matters!  Children experiencing homelessness in classrooms taught by a teacher in the bottom quintile of experience had 6x the behavioral referrals of children taught by teachers in the mid-quintile.  Children experiencing homelessness taught by teachers in the highest quintile for experience had lower behavioral referrals than any student group.</a:t>
            </a:r>
          </a:p>
          <a:p>
            <a:endParaRPr lang="en-US" dirty="0"/>
          </a:p>
          <a:p>
            <a:r>
              <a:rPr lang="en-US" dirty="0"/>
              <a:t>Teacher Interviews indicated that their work with children experiencing homelessness was informed by and varied on two primary domains: academic expectations and perceptions of support needs.   </a:t>
            </a:r>
          </a:p>
        </p:txBody>
      </p:sp>
    </p:spTree>
    <p:extLst>
      <p:ext uri="{BB962C8B-B14F-4D97-AF65-F5344CB8AC3E}">
        <p14:creationId xmlns:p14="http://schemas.microsoft.com/office/powerpoint/2010/main" val="4231848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89AAF-6752-1048-8AFD-58FCC2857602}"/>
              </a:ext>
            </a:extLst>
          </p:cNvPr>
          <p:cNvSpPr>
            <a:spLocks noGrp="1"/>
          </p:cNvSpPr>
          <p:nvPr>
            <p:ph type="title"/>
          </p:nvPr>
        </p:nvSpPr>
        <p:spPr/>
        <p:txBody>
          <a:bodyPr/>
          <a:lstStyle/>
          <a:p>
            <a:r>
              <a:rPr lang="en-US" dirty="0"/>
              <a:t>Parent-Level Findings</a:t>
            </a:r>
          </a:p>
        </p:txBody>
      </p:sp>
      <p:sp>
        <p:nvSpPr>
          <p:cNvPr id="3" name="Content Placeholder 2">
            <a:extLst>
              <a:ext uri="{FF2B5EF4-FFF2-40B4-BE49-F238E27FC236}">
                <a16:creationId xmlns:a16="http://schemas.microsoft.com/office/drawing/2014/main" id="{D7C9FA8A-B03A-EE40-8EE3-30A216676092}"/>
              </a:ext>
            </a:extLst>
          </p:cNvPr>
          <p:cNvSpPr>
            <a:spLocks noGrp="1"/>
          </p:cNvSpPr>
          <p:nvPr>
            <p:ph idx="1"/>
          </p:nvPr>
        </p:nvSpPr>
        <p:spPr/>
        <p:txBody>
          <a:bodyPr/>
          <a:lstStyle/>
          <a:p>
            <a:r>
              <a:rPr lang="en-US" dirty="0"/>
              <a:t>Parents report multiple pathways to becoming homelessness, but a lack of affordable housing and experiences of trauma were the major factors identified. </a:t>
            </a:r>
          </a:p>
          <a:p>
            <a:r>
              <a:rPr lang="en-US" dirty="0"/>
              <a:t>Parents experiencing homelessness reported valuing education and indicated that 4K promotes their children’s social and academic development. </a:t>
            </a:r>
          </a:p>
          <a:p>
            <a:r>
              <a:rPr lang="en-US" dirty="0"/>
              <a:t>Parent indicated that 4K is an important social support for them as well. </a:t>
            </a:r>
          </a:p>
          <a:p>
            <a:r>
              <a:rPr lang="en-US" dirty="0"/>
              <a:t>The half-day structure and transportation challenges were identified as the primary barriers to 4K participation. </a:t>
            </a:r>
          </a:p>
          <a:p>
            <a:endParaRPr lang="en-US" dirty="0"/>
          </a:p>
        </p:txBody>
      </p:sp>
    </p:spTree>
    <p:extLst>
      <p:ext uri="{BB962C8B-B14F-4D97-AF65-F5344CB8AC3E}">
        <p14:creationId xmlns:p14="http://schemas.microsoft.com/office/powerpoint/2010/main" val="4242819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BF043-2D7E-CB47-9BF1-853CC195856F}"/>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6D191CBA-A222-D44D-A080-A1DD1F4ED14D}"/>
              </a:ext>
            </a:extLst>
          </p:cNvPr>
          <p:cNvSpPr>
            <a:spLocks noGrp="1"/>
          </p:cNvSpPr>
          <p:nvPr>
            <p:ph idx="1"/>
          </p:nvPr>
        </p:nvSpPr>
        <p:spPr/>
        <p:txBody>
          <a:bodyPr>
            <a:normAutofit/>
          </a:bodyPr>
          <a:lstStyle/>
          <a:p>
            <a:r>
              <a:rPr lang="en-US" dirty="0"/>
              <a:t>Expand access to full-day 4K for children experiencing homelessness. </a:t>
            </a:r>
          </a:p>
          <a:p>
            <a:r>
              <a:rPr lang="en-US" dirty="0"/>
              <a:t>Prioritize school-based placements and work to ensure that children are able to remain in same school for 4K and K, even if family housing stabilizes.</a:t>
            </a:r>
          </a:p>
          <a:p>
            <a:r>
              <a:rPr lang="en-US" dirty="0"/>
              <a:t>Offer TEP support for children/families experiencing homelessness through 3</a:t>
            </a:r>
            <a:r>
              <a:rPr lang="en-US" baseline="30000" dirty="0"/>
              <a:t>rd</a:t>
            </a:r>
            <a:r>
              <a:rPr lang="en-US" dirty="0"/>
              <a:t> grade, even if family housing stabilizes.</a:t>
            </a:r>
          </a:p>
          <a:p>
            <a:r>
              <a:rPr lang="en-US" dirty="0"/>
              <a:t>Expand access to school-based mental health treatment.</a:t>
            </a:r>
          </a:p>
          <a:p>
            <a:pPr marL="0" indent="0">
              <a:buNone/>
            </a:pPr>
            <a:endParaRPr lang="en-US" dirty="0"/>
          </a:p>
        </p:txBody>
      </p:sp>
    </p:spTree>
    <p:extLst>
      <p:ext uri="{BB962C8B-B14F-4D97-AF65-F5344CB8AC3E}">
        <p14:creationId xmlns:p14="http://schemas.microsoft.com/office/powerpoint/2010/main" val="989705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E3AC3-5769-8E4C-A4C2-6FD58A6E7A44}"/>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DB3D67A2-BB89-9046-8E93-655F7CD30CC6}"/>
              </a:ext>
            </a:extLst>
          </p:cNvPr>
          <p:cNvSpPr>
            <a:spLocks noGrp="1"/>
          </p:cNvSpPr>
          <p:nvPr>
            <p:ph idx="1"/>
          </p:nvPr>
        </p:nvSpPr>
        <p:spPr/>
        <p:txBody>
          <a:bodyPr>
            <a:normAutofit lnSpcReduction="10000"/>
          </a:bodyPr>
          <a:lstStyle/>
          <a:p>
            <a:r>
              <a:rPr lang="en-US" dirty="0"/>
              <a:t>Avoid concentrating children experiencing homelessness in the same classroom, if possible. </a:t>
            </a:r>
          </a:p>
          <a:p>
            <a:pPr marL="0" indent="0">
              <a:buNone/>
            </a:pPr>
            <a:endParaRPr lang="en-US" dirty="0"/>
          </a:p>
          <a:p>
            <a:r>
              <a:rPr lang="en-US" dirty="0"/>
              <a:t>Provide on-going training and support for teachers and staff on trauma-informed behavioral support and instructional strategies. </a:t>
            </a:r>
          </a:p>
          <a:p>
            <a:pPr marL="0" indent="0">
              <a:buNone/>
            </a:pPr>
            <a:endParaRPr lang="en-US" dirty="0"/>
          </a:p>
          <a:p>
            <a:r>
              <a:rPr lang="en-US" dirty="0"/>
              <a:t>Emphasize Instructional Support, specifically concept development, quality of feedback, and language modeling, in on-going professional development. </a:t>
            </a:r>
          </a:p>
        </p:txBody>
      </p:sp>
    </p:spTree>
    <p:extLst>
      <p:ext uri="{BB962C8B-B14F-4D97-AF65-F5344CB8AC3E}">
        <p14:creationId xmlns:p14="http://schemas.microsoft.com/office/powerpoint/2010/main" val="2802581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C64FA-226E-1948-B91F-DFD4998395A5}"/>
              </a:ext>
            </a:extLst>
          </p:cNvPr>
          <p:cNvSpPr>
            <a:spLocks noGrp="1"/>
          </p:cNvSpPr>
          <p:nvPr>
            <p:ph type="title"/>
          </p:nvPr>
        </p:nvSpPr>
        <p:spPr/>
        <p:txBody>
          <a:bodyPr/>
          <a:lstStyle/>
          <a:p>
            <a:r>
              <a:rPr lang="en-US" dirty="0"/>
              <a:t>Responding to a Critical Need</a:t>
            </a:r>
          </a:p>
        </p:txBody>
      </p:sp>
      <p:sp>
        <p:nvSpPr>
          <p:cNvPr id="3" name="Content Placeholder 2">
            <a:extLst>
              <a:ext uri="{FF2B5EF4-FFF2-40B4-BE49-F238E27FC236}">
                <a16:creationId xmlns:a16="http://schemas.microsoft.com/office/drawing/2014/main" id="{17F5565C-5399-DC4E-877F-2AD2A25B567E}"/>
              </a:ext>
            </a:extLst>
          </p:cNvPr>
          <p:cNvSpPr>
            <a:spLocks noGrp="1"/>
          </p:cNvSpPr>
          <p:nvPr>
            <p:ph idx="1"/>
          </p:nvPr>
        </p:nvSpPr>
        <p:spPr/>
        <p:txBody>
          <a:bodyPr/>
          <a:lstStyle/>
          <a:p>
            <a:r>
              <a:rPr lang="en-US" dirty="0"/>
              <a:t>In the United States, approx. 1 in 45 children are homeless.  </a:t>
            </a:r>
          </a:p>
          <a:p>
            <a:r>
              <a:rPr lang="en-US" dirty="0"/>
              <a:t>In Madison, 1 in 20 children under age 6 are homeless.  1250 homeless students attending MMSD– 350 are enrolled in PK-1</a:t>
            </a:r>
            <a:r>
              <a:rPr lang="en-US" baseline="30000" dirty="0"/>
              <a:t>st</a:t>
            </a:r>
            <a:r>
              <a:rPr lang="en-US" dirty="0"/>
              <a:t> grade.  Currently, in Madison, 530 children under age 6 live in homeless shelters.</a:t>
            </a:r>
          </a:p>
          <a:p>
            <a:r>
              <a:rPr lang="en-US" dirty="0"/>
              <a:t>In 2015 alone, there was a 188% (26 to 75) increase in the number of families seeking Early Head Start services for children under age 3.  </a:t>
            </a:r>
          </a:p>
          <a:p>
            <a:r>
              <a:rPr lang="en-US" dirty="0"/>
              <a:t>The vast majority of resources are focused on the needs of adolescents experiencing homelessness. </a:t>
            </a:r>
          </a:p>
        </p:txBody>
      </p:sp>
    </p:spTree>
    <p:extLst>
      <p:ext uri="{BB962C8B-B14F-4D97-AF65-F5344CB8AC3E}">
        <p14:creationId xmlns:p14="http://schemas.microsoft.com/office/powerpoint/2010/main" val="391681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9EB05-B797-BE40-86DC-5AEA14640FAF}"/>
              </a:ext>
            </a:extLst>
          </p:cNvPr>
          <p:cNvSpPr>
            <a:spLocks noGrp="1"/>
          </p:cNvSpPr>
          <p:nvPr>
            <p:ph type="title"/>
          </p:nvPr>
        </p:nvSpPr>
        <p:spPr/>
        <p:txBody>
          <a:bodyPr/>
          <a:lstStyle/>
          <a:p>
            <a:r>
              <a:rPr lang="en-US" dirty="0"/>
              <a:t>Consequences of Homelessness </a:t>
            </a:r>
          </a:p>
        </p:txBody>
      </p:sp>
      <p:sp>
        <p:nvSpPr>
          <p:cNvPr id="3" name="Content Placeholder 2">
            <a:extLst>
              <a:ext uri="{FF2B5EF4-FFF2-40B4-BE49-F238E27FC236}">
                <a16:creationId xmlns:a16="http://schemas.microsoft.com/office/drawing/2014/main" id="{44C619E3-BED5-C040-8842-9AB5E83906C9}"/>
              </a:ext>
            </a:extLst>
          </p:cNvPr>
          <p:cNvSpPr>
            <a:spLocks noGrp="1"/>
          </p:cNvSpPr>
          <p:nvPr>
            <p:ph idx="1"/>
          </p:nvPr>
        </p:nvSpPr>
        <p:spPr/>
        <p:txBody>
          <a:bodyPr>
            <a:normAutofit/>
          </a:bodyPr>
          <a:lstStyle/>
          <a:p>
            <a:r>
              <a:rPr lang="en-US" dirty="0"/>
              <a:t>Associated with risk across all major developmental tasks of childhood. </a:t>
            </a:r>
          </a:p>
          <a:p>
            <a:r>
              <a:rPr lang="en-US" dirty="0"/>
              <a:t>47% struggle with emotional problems</a:t>
            </a:r>
          </a:p>
          <a:p>
            <a:r>
              <a:rPr lang="en-US" dirty="0"/>
              <a:t>37% exhibit aggressive behaviors</a:t>
            </a:r>
          </a:p>
          <a:p>
            <a:r>
              <a:rPr lang="en-US" dirty="0"/>
              <a:t>Lower levels of academic achievement and increased risk for suspension, expulsion, and identification for special education. </a:t>
            </a:r>
          </a:p>
          <a:p>
            <a:r>
              <a:rPr lang="en-US" dirty="0"/>
              <a:t>However, many children do not conform to these risk trajectories, suggesting that intervening experiences may support the resilience of children experiencing homelessness. </a:t>
            </a:r>
          </a:p>
        </p:txBody>
      </p:sp>
    </p:spTree>
    <p:extLst>
      <p:ext uri="{BB962C8B-B14F-4D97-AF65-F5344CB8AC3E}">
        <p14:creationId xmlns:p14="http://schemas.microsoft.com/office/powerpoint/2010/main" val="393234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Pathways to Resilience for Children Experiencing Homelessness</a:t>
            </a:r>
          </a:p>
        </p:txBody>
      </p:sp>
      <p:sp>
        <p:nvSpPr>
          <p:cNvPr id="3" name="Content Placeholder 2"/>
          <p:cNvSpPr>
            <a:spLocks noGrp="1"/>
          </p:cNvSpPr>
          <p:nvPr>
            <p:ph idx="1"/>
          </p:nvPr>
        </p:nvSpPr>
        <p:spPr/>
        <p:txBody>
          <a:bodyPr/>
          <a:lstStyle/>
          <a:p>
            <a:endParaRPr lang="en-US" dirty="0"/>
          </a:p>
          <a:p>
            <a:r>
              <a:rPr lang="en-US" dirty="0"/>
              <a:t>How does MMSD 4K impact young children experiencing homelessness? </a:t>
            </a:r>
          </a:p>
          <a:p>
            <a:pPr marL="0" indent="0">
              <a:buNone/>
            </a:pPr>
            <a:endParaRPr lang="en-US" dirty="0"/>
          </a:p>
          <a:p>
            <a:r>
              <a:rPr lang="en-US" dirty="0"/>
              <a:t>How do young children experiencing homelessness and their families perceive and experience MMSD 4K?</a:t>
            </a:r>
          </a:p>
          <a:p>
            <a:endParaRPr lang="en-US" dirty="0"/>
          </a:p>
          <a:p>
            <a:r>
              <a:rPr lang="en-US" dirty="0"/>
              <a:t>What are the opportunities for intervention to support the resilience for young children experiencing homelessness?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9231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Findings</a:t>
            </a:r>
          </a:p>
        </p:txBody>
      </p:sp>
      <p:sp>
        <p:nvSpPr>
          <p:cNvPr id="3" name="Content Placeholder 2"/>
          <p:cNvSpPr>
            <a:spLocks noGrp="1"/>
          </p:cNvSpPr>
          <p:nvPr>
            <p:ph idx="1"/>
          </p:nvPr>
        </p:nvSpPr>
        <p:spPr/>
        <p:txBody>
          <a:bodyPr>
            <a:normAutofit/>
          </a:bodyPr>
          <a:lstStyle/>
          <a:p>
            <a:r>
              <a:rPr lang="en-US" dirty="0"/>
              <a:t>Children experiencing homelessness are half as likely to participate in MMSD 4K as their more affluent peers. </a:t>
            </a:r>
          </a:p>
          <a:p>
            <a:endParaRPr lang="en-US" dirty="0"/>
          </a:p>
          <a:p>
            <a:r>
              <a:rPr lang="en-US" dirty="0"/>
              <a:t>Children experiencing homelessness in 4K or Kindergarten perform 1/3 of a standard deviation lower on all report card measures in Kindergarten than children from other low-income households and 2/3 lower than non-economically disadvantaged children. </a:t>
            </a:r>
          </a:p>
          <a:p>
            <a:pPr marL="0" indent="0">
              <a:buNone/>
            </a:pPr>
            <a:endParaRPr lang="en-US" dirty="0"/>
          </a:p>
          <a:p>
            <a:endParaRPr lang="en-US" dirty="0"/>
          </a:p>
        </p:txBody>
      </p:sp>
    </p:spTree>
    <p:extLst>
      <p:ext uri="{BB962C8B-B14F-4D97-AF65-F5344CB8AC3E}">
        <p14:creationId xmlns:p14="http://schemas.microsoft.com/office/powerpoint/2010/main" val="3341593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7CA64-948A-D64C-8689-129B893EB5EE}"/>
              </a:ext>
            </a:extLst>
          </p:cNvPr>
          <p:cNvSpPr>
            <a:spLocks noGrp="1"/>
          </p:cNvSpPr>
          <p:nvPr>
            <p:ph type="title"/>
          </p:nvPr>
        </p:nvSpPr>
        <p:spPr/>
        <p:txBody>
          <a:bodyPr/>
          <a:lstStyle/>
          <a:p>
            <a:r>
              <a:rPr lang="en-US" dirty="0"/>
              <a:t>Key Findings </a:t>
            </a:r>
          </a:p>
        </p:txBody>
      </p:sp>
      <p:graphicFrame>
        <p:nvGraphicFramePr>
          <p:cNvPr id="4" name="Content Placeholder 3">
            <a:extLst>
              <a:ext uri="{FF2B5EF4-FFF2-40B4-BE49-F238E27FC236}">
                <a16:creationId xmlns:a16="http://schemas.microsoft.com/office/drawing/2014/main" id="{00000000-0008-0000-0200-000002000000}"/>
              </a:ext>
            </a:extLst>
          </p:cNvPr>
          <p:cNvGraphicFramePr>
            <a:graphicFrameLocks noGrp="1"/>
          </p:cNvGraphicFramePr>
          <p:nvPr>
            <p:ph idx="1"/>
            <p:extLst>
              <p:ext uri="{D42A27DB-BD31-4B8C-83A1-F6EECF244321}">
                <p14:modId xmlns:p14="http://schemas.microsoft.com/office/powerpoint/2010/main" val="308352713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5447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00027-42B8-BA42-ADE6-DE95D860FE6D}"/>
              </a:ext>
            </a:extLst>
          </p:cNvPr>
          <p:cNvSpPr>
            <a:spLocks noGrp="1"/>
          </p:cNvSpPr>
          <p:nvPr>
            <p:ph type="title"/>
          </p:nvPr>
        </p:nvSpPr>
        <p:spPr/>
        <p:txBody>
          <a:bodyPr/>
          <a:lstStyle/>
          <a:p>
            <a:r>
              <a:rPr lang="en-US" dirty="0"/>
              <a:t>Key Findings</a:t>
            </a:r>
          </a:p>
        </p:txBody>
      </p:sp>
      <p:sp>
        <p:nvSpPr>
          <p:cNvPr id="3" name="Content Placeholder 2">
            <a:extLst>
              <a:ext uri="{FF2B5EF4-FFF2-40B4-BE49-F238E27FC236}">
                <a16:creationId xmlns:a16="http://schemas.microsoft.com/office/drawing/2014/main" id="{B64F7F52-FCB3-2A4A-A606-671CD0AD339D}"/>
              </a:ext>
            </a:extLst>
          </p:cNvPr>
          <p:cNvSpPr>
            <a:spLocks noGrp="1"/>
          </p:cNvSpPr>
          <p:nvPr>
            <p:ph idx="1"/>
          </p:nvPr>
        </p:nvSpPr>
        <p:spPr/>
        <p:txBody>
          <a:bodyPr>
            <a:normAutofit/>
          </a:bodyPr>
          <a:lstStyle/>
          <a:p>
            <a:pPr marL="0" indent="0">
              <a:buNone/>
            </a:pPr>
            <a:endParaRPr lang="en-US" dirty="0"/>
          </a:p>
          <a:p>
            <a:endParaRPr lang="en-US" dirty="0"/>
          </a:p>
          <a:p>
            <a:endParaRPr lang="en-US" dirty="0"/>
          </a:p>
        </p:txBody>
      </p:sp>
      <p:graphicFrame>
        <p:nvGraphicFramePr>
          <p:cNvPr id="5" name="Chart 4">
            <a:extLst>
              <a:ext uri="{FF2B5EF4-FFF2-40B4-BE49-F238E27FC236}">
                <a16:creationId xmlns:a16="http://schemas.microsoft.com/office/drawing/2014/main" id="{00000000-0008-0000-0200-000003000000}"/>
              </a:ext>
            </a:extLst>
          </p:cNvPr>
          <p:cNvGraphicFramePr>
            <a:graphicFrameLocks/>
          </p:cNvGraphicFramePr>
          <p:nvPr>
            <p:extLst>
              <p:ext uri="{D42A27DB-BD31-4B8C-83A1-F6EECF244321}">
                <p14:modId xmlns:p14="http://schemas.microsoft.com/office/powerpoint/2010/main" val="765034531"/>
              </p:ext>
            </p:extLst>
          </p:nvPr>
        </p:nvGraphicFramePr>
        <p:xfrm>
          <a:off x="838200" y="1979597"/>
          <a:ext cx="5211764" cy="28241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00000000-0008-0000-0200-000004000000}"/>
              </a:ext>
            </a:extLst>
          </p:cNvPr>
          <p:cNvGraphicFramePr>
            <a:graphicFrameLocks/>
          </p:cNvGraphicFramePr>
          <p:nvPr>
            <p:extLst>
              <p:ext uri="{D42A27DB-BD31-4B8C-83A1-F6EECF244321}">
                <p14:modId xmlns:p14="http://schemas.microsoft.com/office/powerpoint/2010/main" val="736657188"/>
              </p:ext>
            </p:extLst>
          </p:nvPr>
        </p:nvGraphicFramePr>
        <p:xfrm>
          <a:off x="6480968" y="2020078"/>
          <a:ext cx="50165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57305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782A8-D1FA-7642-B014-E6439E4B96C4}"/>
              </a:ext>
            </a:extLst>
          </p:cNvPr>
          <p:cNvSpPr>
            <a:spLocks noGrp="1"/>
          </p:cNvSpPr>
          <p:nvPr>
            <p:ph type="title"/>
          </p:nvPr>
        </p:nvSpPr>
        <p:spPr/>
        <p:txBody>
          <a:bodyPr/>
          <a:lstStyle/>
          <a:p>
            <a:r>
              <a:rPr lang="en-US" dirty="0"/>
              <a:t>Child Behavior Problems</a:t>
            </a:r>
          </a:p>
        </p:txBody>
      </p:sp>
      <p:graphicFrame>
        <p:nvGraphicFramePr>
          <p:cNvPr id="4" name="Content Placeholder 3">
            <a:extLst>
              <a:ext uri="{FF2B5EF4-FFF2-40B4-BE49-F238E27FC236}">
                <a16:creationId xmlns:a16="http://schemas.microsoft.com/office/drawing/2014/main" id="{B1582EBD-BEF4-2E40-917B-6F46C1291853}"/>
              </a:ext>
            </a:extLst>
          </p:cNvPr>
          <p:cNvGraphicFramePr>
            <a:graphicFrameLocks noGrp="1"/>
          </p:cNvGraphicFramePr>
          <p:nvPr>
            <p:ph idx="1"/>
            <p:extLst>
              <p:ext uri="{D42A27DB-BD31-4B8C-83A1-F6EECF244321}">
                <p14:modId xmlns:p14="http://schemas.microsoft.com/office/powerpoint/2010/main" val="2791652801"/>
              </p:ext>
            </p:extLst>
          </p:nvPr>
        </p:nvGraphicFramePr>
        <p:xfrm>
          <a:off x="3267630" y="1520890"/>
          <a:ext cx="5656740" cy="5187816"/>
        </p:xfrm>
        <a:graphic>
          <a:graphicData uri="http://schemas.openxmlformats.org/drawingml/2006/table">
            <a:tbl>
              <a:tblPr>
                <a:tableStyleId>{5C22544A-7EE6-4342-B048-85BDC9FD1C3A}</a:tableStyleId>
              </a:tblPr>
              <a:tblGrid>
                <a:gridCol w="181015">
                  <a:extLst>
                    <a:ext uri="{9D8B030D-6E8A-4147-A177-3AD203B41FA5}">
                      <a16:colId xmlns:a16="http://schemas.microsoft.com/office/drawing/2014/main" val="2258649960"/>
                    </a:ext>
                  </a:extLst>
                </a:gridCol>
                <a:gridCol w="2905301">
                  <a:extLst>
                    <a:ext uri="{9D8B030D-6E8A-4147-A177-3AD203B41FA5}">
                      <a16:colId xmlns:a16="http://schemas.microsoft.com/office/drawing/2014/main" val="2990133509"/>
                    </a:ext>
                  </a:extLst>
                </a:gridCol>
                <a:gridCol w="642606">
                  <a:extLst>
                    <a:ext uri="{9D8B030D-6E8A-4147-A177-3AD203B41FA5}">
                      <a16:colId xmlns:a16="http://schemas.microsoft.com/office/drawing/2014/main" val="963434516"/>
                    </a:ext>
                  </a:extLst>
                </a:gridCol>
                <a:gridCol w="642606">
                  <a:extLst>
                    <a:ext uri="{9D8B030D-6E8A-4147-A177-3AD203B41FA5}">
                      <a16:colId xmlns:a16="http://schemas.microsoft.com/office/drawing/2014/main" val="314818742"/>
                    </a:ext>
                  </a:extLst>
                </a:gridCol>
                <a:gridCol w="642606">
                  <a:extLst>
                    <a:ext uri="{9D8B030D-6E8A-4147-A177-3AD203B41FA5}">
                      <a16:colId xmlns:a16="http://schemas.microsoft.com/office/drawing/2014/main" val="2800793251"/>
                    </a:ext>
                  </a:extLst>
                </a:gridCol>
                <a:gridCol w="642606">
                  <a:extLst>
                    <a:ext uri="{9D8B030D-6E8A-4147-A177-3AD203B41FA5}">
                      <a16:colId xmlns:a16="http://schemas.microsoft.com/office/drawing/2014/main" val="1563953179"/>
                    </a:ext>
                  </a:extLst>
                </a:gridCol>
              </a:tblGrid>
              <a:tr h="216159">
                <a:tc gridSpan="6">
                  <a:txBody>
                    <a:bodyPr/>
                    <a:lstStyle/>
                    <a:p>
                      <a:pPr algn="ctr" fontAlgn="b"/>
                      <a:r>
                        <a:rPr lang="en-US" sz="1000" u="none" strike="noStrike" dirty="0">
                          <a:effectLst/>
                        </a:rPr>
                        <a:t>Child Behavior Checklist Summary</a:t>
                      </a:r>
                      <a:endParaRPr lang="en-US" sz="1000" b="1" i="0" u="none" strike="noStrike" dirty="0">
                        <a:solidFill>
                          <a:srgbClr val="000000"/>
                        </a:solidFill>
                        <a:effectLst/>
                        <a:latin typeface="Calibri" panose="020F0502020204030204" pitchFamily="34" charset="0"/>
                      </a:endParaRPr>
                    </a:p>
                  </a:txBody>
                  <a:tcPr marL="9065" marR="9065" marT="906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11939216"/>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gridSpan="2">
                  <a:txBody>
                    <a:bodyPr/>
                    <a:lstStyle/>
                    <a:p>
                      <a:pPr algn="ctr" fontAlgn="b"/>
                      <a:r>
                        <a:rPr lang="en-US" sz="1000" u="none" strike="noStrike">
                          <a:effectLst/>
                        </a:rPr>
                        <a:t>Parent Report</a:t>
                      </a:r>
                      <a:endParaRPr lang="en-US" sz="1000" b="0" i="0" u="none" strike="noStrike">
                        <a:solidFill>
                          <a:srgbClr val="000000"/>
                        </a:solidFill>
                        <a:effectLst/>
                        <a:latin typeface="Calibri" panose="020F0502020204030204" pitchFamily="34" charset="0"/>
                      </a:endParaRPr>
                    </a:p>
                  </a:txBody>
                  <a:tcPr marL="9065" marR="9065" marT="9065" marB="0" anchor="b"/>
                </a:tc>
                <a:tc hMerge="1">
                  <a:txBody>
                    <a:bodyPr/>
                    <a:lstStyle/>
                    <a:p>
                      <a:endParaRPr lang="en-US"/>
                    </a:p>
                  </a:txBody>
                  <a:tcPr/>
                </a:tc>
                <a:tc gridSpan="2">
                  <a:txBody>
                    <a:bodyPr/>
                    <a:lstStyle/>
                    <a:p>
                      <a:pPr algn="ctr" fontAlgn="b"/>
                      <a:r>
                        <a:rPr lang="en-US" sz="1000" u="none" strike="noStrike">
                          <a:effectLst/>
                        </a:rPr>
                        <a:t>Teacher Report</a:t>
                      </a:r>
                      <a:endParaRPr lang="en-US" sz="1000" b="0" i="0" u="none" strike="noStrike">
                        <a:solidFill>
                          <a:srgbClr val="000000"/>
                        </a:solidFill>
                        <a:effectLst/>
                        <a:latin typeface="Calibri" panose="020F0502020204030204" pitchFamily="34" charset="0"/>
                      </a:endParaRPr>
                    </a:p>
                  </a:txBody>
                  <a:tcPr marL="9065" marR="9065" marT="9065" marB="0" anchor="b"/>
                </a:tc>
                <a:tc hMerge="1">
                  <a:txBody>
                    <a:bodyPr/>
                    <a:lstStyle/>
                    <a:p>
                      <a:endParaRPr lang="en-US"/>
                    </a:p>
                  </a:txBody>
                  <a:tcPr/>
                </a:tc>
                <a:extLst>
                  <a:ext uri="{0D108BD9-81ED-4DB2-BD59-A6C34878D82A}">
                    <a16:rowId xmlns:a16="http://schemas.microsoft.com/office/drawing/2014/main" val="1477517855"/>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N</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Percent</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N</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Percent</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235306379"/>
                  </a:ext>
                </a:extLst>
              </a:tr>
              <a:tr h="216159">
                <a:tc gridSpan="2">
                  <a:txBody>
                    <a:bodyPr/>
                    <a:lstStyle/>
                    <a:p>
                      <a:pPr algn="l" fontAlgn="b"/>
                      <a:r>
                        <a:rPr lang="en-US" sz="1000" u="none" strike="noStrike">
                          <a:effectLst/>
                        </a:rPr>
                        <a:t>Total Problems</a:t>
                      </a:r>
                      <a:endParaRPr lang="en-US" sz="1000" b="1" i="0" u="none" strike="noStrike">
                        <a:solidFill>
                          <a:srgbClr val="000000"/>
                        </a:solidFill>
                        <a:effectLst/>
                        <a:latin typeface="Calibri" panose="020F0502020204030204" pitchFamily="34" charset="0"/>
                      </a:endParaRPr>
                    </a:p>
                  </a:txBody>
                  <a:tcPr marL="9065" marR="9065" marT="9065"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2596260301"/>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Any subscale in clinical range</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44.44</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31.82</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3849469410"/>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Total problems in clinical range</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18.52</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18.18</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1285598352"/>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929879378"/>
                  </a:ext>
                </a:extLst>
              </a:tr>
              <a:tr h="216159">
                <a:tc gridSpan="2">
                  <a:txBody>
                    <a:bodyPr/>
                    <a:lstStyle/>
                    <a:p>
                      <a:pPr algn="l" fontAlgn="b"/>
                      <a:r>
                        <a:rPr lang="en-US" sz="1000" u="none" strike="noStrike">
                          <a:effectLst/>
                        </a:rPr>
                        <a:t>Internalizing</a:t>
                      </a:r>
                      <a:endParaRPr lang="en-US" sz="1000" b="1" i="0" u="none" strike="noStrike">
                        <a:solidFill>
                          <a:srgbClr val="000000"/>
                        </a:solidFill>
                        <a:effectLst/>
                        <a:latin typeface="Calibri" panose="020F0502020204030204" pitchFamily="34" charset="0"/>
                      </a:endParaRPr>
                    </a:p>
                  </a:txBody>
                  <a:tcPr marL="9065" marR="9065" marT="9065"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2421862921"/>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Any subscale in clinical range</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33.33</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18.18</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3516507100"/>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Total internalizing problems in clinical range</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18.52</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9.09</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3827821345"/>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Emotionally Reactive</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29.63</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9.09</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1822345430"/>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Anxious Depressed</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14.81</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9.09</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87680905"/>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Somatic Complaints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11.11</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9.09</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32829643"/>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Withdrawn</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14.81</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13.64</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2686949050"/>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407499723"/>
                  </a:ext>
                </a:extLst>
              </a:tr>
              <a:tr h="216159">
                <a:tc gridSpan="2">
                  <a:txBody>
                    <a:bodyPr/>
                    <a:lstStyle/>
                    <a:p>
                      <a:pPr algn="l" fontAlgn="b"/>
                      <a:r>
                        <a:rPr lang="en-US" sz="1000" u="none" strike="noStrike">
                          <a:effectLst/>
                        </a:rPr>
                        <a:t>Externalizing</a:t>
                      </a:r>
                      <a:endParaRPr lang="en-US" sz="1000" b="1" i="0" u="none" strike="noStrike">
                        <a:solidFill>
                          <a:srgbClr val="000000"/>
                        </a:solidFill>
                        <a:effectLst/>
                        <a:latin typeface="Calibri" panose="020F0502020204030204" pitchFamily="34" charset="0"/>
                      </a:endParaRPr>
                    </a:p>
                  </a:txBody>
                  <a:tcPr marL="9065" marR="9065" marT="9065" marB="0" anchor="b"/>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3786440649"/>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Any subscale in clinical range</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29.63</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27.27</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1209187158"/>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Total externalizing problems in clinical range</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18.52</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18.18</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3875777888"/>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Attention Problems</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29.63</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22.73</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4259717373"/>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r>
                        <a:rPr lang="en-US" sz="1000" u="none" strike="noStrike">
                          <a:effectLst/>
                        </a:rPr>
                        <a:t>Aggressive Behavior</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11.11</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18.18</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822933857"/>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1093518835"/>
                  </a:ext>
                </a:extLst>
              </a:tr>
              <a:tr h="216159">
                <a:tc gridSpan="2">
                  <a:txBody>
                    <a:bodyPr/>
                    <a:lstStyle/>
                    <a:p>
                      <a:pPr algn="l" fontAlgn="b"/>
                      <a:r>
                        <a:rPr lang="en-US" sz="1000" u="none" strike="noStrike">
                          <a:effectLst/>
                        </a:rPr>
                        <a:t>Sleep problems</a:t>
                      </a:r>
                      <a:endParaRPr lang="en-US" sz="1000" b="1" i="0" u="none" strike="noStrike">
                        <a:solidFill>
                          <a:srgbClr val="000000"/>
                        </a:solidFill>
                        <a:effectLst/>
                        <a:latin typeface="Calibri" panose="020F0502020204030204" pitchFamily="34" charset="0"/>
                      </a:endParaRPr>
                    </a:p>
                  </a:txBody>
                  <a:tcPr marL="9065" marR="9065" marT="9065" marB="0" anchor="b"/>
                </a:tc>
                <a:tc hMerge="1">
                  <a:txBody>
                    <a:bodyPr/>
                    <a:lstStyle/>
                    <a:p>
                      <a:endParaRPr lang="en-US"/>
                    </a:p>
                  </a:txBody>
                  <a:tcPr/>
                </a:tc>
                <a:tc>
                  <a:txBody>
                    <a:bodyPr/>
                    <a:lstStyle/>
                    <a:p>
                      <a:pPr algn="r"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14.81</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a:t>
                      </a:r>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1995147369"/>
                  </a:ext>
                </a:extLst>
              </a:tr>
              <a:tr h="216159">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557754744"/>
                  </a:ext>
                </a:extLst>
              </a:tr>
              <a:tr h="216159">
                <a:tc>
                  <a:txBody>
                    <a:bodyPr/>
                    <a:lstStyle/>
                    <a:p>
                      <a:pPr algn="l" fontAlgn="b"/>
                      <a:r>
                        <a:rPr lang="en-US" sz="1000" u="none" strike="noStrike">
                          <a:effectLst/>
                        </a:rPr>
                        <a:t>N</a:t>
                      </a:r>
                      <a:endParaRPr lang="en-US" sz="1000" b="0" i="1"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27</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r" fontAlgn="b"/>
                      <a:r>
                        <a:rPr lang="en-US" sz="1000" u="none" strike="noStrike">
                          <a:effectLst/>
                        </a:rPr>
                        <a:t>22</a:t>
                      </a:r>
                      <a:endParaRPr lang="en-US" sz="1000" b="0" i="0" u="none" strike="noStrike">
                        <a:solidFill>
                          <a:srgbClr val="000000"/>
                        </a:solidFill>
                        <a:effectLst/>
                        <a:latin typeface="Calibri" panose="020F0502020204030204" pitchFamily="34" charset="0"/>
                      </a:endParaRPr>
                    </a:p>
                  </a:txBody>
                  <a:tcPr marL="9065" marR="9065" marT="906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9065" marR="9065" marT="9065" marB="0" anchor="b"/>
                </a:tc>
                <a:extLst>
                  <a:ext uri="{0D108BD9-81ED-4DB2-BD59-A6C34878D82A}">
                    <a16:rowId xmlns:a16="http://schemas.microsoft.com/office/drawing/2014/main" val="829882071"/>
                  </a:ext>
                </a:extLst>
              </a:tr>
            </a:tbl>
          </a:graphicData>
        </a:graphic>
      </p:graphicFrame>
    </p:spTree>
    <p:extLst>
      <p:ext uri="{BB962C8B-B14F-4D97-AF65-F5344CB8AC3E}">
        <p14:creationId xmlns:p14="http://schemas.microsoft.com/office/powerpoint/2010/main" val="341596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 and Chronicity</a:t>
            </a:r>
          </a:p>
        </p:txBody>
      </p:sp>
      <p:sp>
        <p:nvSpPr>
          <p:cNvPr id="3" name="Content Placeholder 2"/>
          <p:cNvSpPr>
            <a:spLocks noGrp="1"/>
          </p:cNvSpPr>
          <p:nvPr>
            <p:ph idx="1"/>
          </p:nvPr>
        </p:nvSpPr>
        <p:spPr/>
        <p:txBody>
          <a:bodyPr>
            <a:normAutofit fontScale="92500" lnSpcReduction="10000"/>
          </a:bodyPr>
          <a:lstStyle/>
          <a:p>
            <a:r>
              <a:rPr lang="en-US" dirty="0"/>
              <a:t>The younger the child at the time of homelessness, the greater the impact of homelessness on academic achievement. </a:t>
            </a:r>
          </a:p>
          <a:p>
            <a:endParaRPr lang="en-US" dirty="0"/>
          </a:p>
          <a:p>
            <a:r>
              <a:rPr lang="en-US" dirty="0"/>
              <a:t>Attendance and behavior are most directly impacted during the year in which homelessness was experienced. Attendance and behavior are highly correlated. </a:t>
            </a:r>
          </a:p>
          <a:p>
            <a:endParaRPr lang="en-US" dirty="0"/>
          </a:p>
          <a:p>
            <a:r>
              <a:rPr lang="en-US" dirty="0"/>
              <a:t>Chronicity matters.  Children experiencing homelessness for two years perform worse than children identified as homeless in only one year.  (In this sample, three years is not associated with lower outcomes than two years, but the sample size is very small.) </a:t>
            </a:r>
          </a:p>
        </p:txBody>
      </p:sp>
    </p:spTree>
    <p:extLst>
      <p:ext uri="{BB962C8B-B14F-4D97-AF65-F5344CB8AC3E}">
        <p14:creationId xmlns:p14="http://schemas.microsoft.com/office/powerpoint/2010/main" val="1000335428"/>
      </p:ext>
    </p:extLst>
  </p:cSld>
  <p:clrMapOvr>
    <a:masterClrMapping/>
  </p:clrMapOvr>
</p:sld>
</file>

<file path=ppt/theme/theme1.xml><?xml version="1.0" encoding="utf-8"?>
<a:theme xmlns:a="http://schemas.openxmlformats.org/drawingml/2006/main" name="Office Theme">
  <a:themeElements>
    <a:clrScheme name="Custom 10">
      <a:dk1>
        <a:sysClr val="windowText" lastClr="000000"/>
      </a:dk1>
      <a:lt1>
        <a:sysClr val="window" lastClr="FFFFFF"/>
      </a:lt1>
      <a:dk2>
        <a:srgbClr val="939598"/>
      </a:dk2>
      <a:lt2>
        <a:srgbClr val="E9E9EA"/>
      </a:lt2>
      <a:accent1>
        <a:srgbClr val="980A2A"/>
      </a:accent1>
      <a:accent2>
        <a:srgbClr val="1793AB"/>
      </a:accent2>
      <a:accent3>
        <a:srgbClr val="653265"/>
      </a:accent3>
      <a:accent4>
        <a:srgbClr val="007FAA"/>
      </a:accent4>
      <a:accent5>
        <a:srgbClr val="CCB2C8"/>
      </a:accent5>
      <a:accent6>
        <a:srgbClr val="06466D"/>
      </a:accent6>
      <a:hlink>
        <a:srgbClr val="723D68"/>
      </a:hlink>
      <a:folHlink>
        <a:srgbClr val="93183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P Presentation Template" id="{21250A49-E715-4034-9502-3C0929532173}" vid="{FD43EA21-994A-4486-8028-CD985FE02D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Research_x0020_Topic xmlns="646df901-15bf-40c3-864d-a3ce0a0c2345" xsi:nil="true"/>
    <Document_x0020_Type xmlns="646df901-15bf-40c3-864d-a3ce0a0c2345">Template</Document_x0020_Type>
    <MEP_x0020_Area xmlns="646df901-15bf-40c3-864d-a3ce0a0c2345">Outreach</MEP_x0020_Area>
    <Funding xmlns="646df901-15bf-40c3-864d-a3ce0a0c234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90C4E2DB1182F42BB0286FEA2D65114" ma:contentTypeVersion="5" ma:contentTypeDescription="Create a new document." ma:contentTypeScope="" ma:versionID="0472c04eda9071e331dda3ed41992695">
  <xsd:schema xmlns:xsd="http://www.w3.org/2001/XMLSchema" xmlns:xs="http://www.w3.org/2001/XMLSchema" xmlns:p="http://schemas.microsoft.com/office/2006/metadata/properties" xmlns:ns2="515cdff1-cb08-47a9-b7fe-c9bca76824ed" xmlns:ns3="646df901-15bf-40c3-864d-a3ce0a0c2345" targetNamespace="http://schemas.microsoft.com/office/2006/metadata/properties" ma:root="true" ma:fieldsID="1d7a6cf23a7be0cc4385f6070b9e7e04" ns2:_="" ns3:_="">
    <xsd:import namespace="515cdff1-cb08-47a9-b7fe-c9bca76824ed"/>
    <xsd:import namespace="646df901-15bf-40c3-864d-a3ce0a0c2345"/>
    <xsd:element name="properties">
      <xsd:complexType>
        <xsd:sequence>
          <xsd:element name="documentManagement">
            <xsd:complexType>
              <xsd:all>
                <xsd:element ref="ns2:SharedWithUsers" minOccurs="0"/>
                <xsd:element ref="ns3:MEP_x0020_Area"/>
                <xsd:element ref="ns3:Document_x0020_Type"/>
                <xsd:element ref="ns3:Research_x0020_Topic" minOccurs="0"/>
                <xsd:element ref="ns3:Fundin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5cdff1-cb08-47a9-b7fe-c9bca76824e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46df901-15bf-40c3-864d-a3ce0a0c2345" elementFormDefault="qualified">
    <xsd:import namespace="http://schemas.microsoft.com/office/2006/documentManagement/types"/>
    <xsd:import namespace="http://schemas.microsoft.com/office/infopath/2007/PartnerControls"/>
    <xsd:element name="MEP_x0020_Area" ma:index="9" ma:displayName="MEP Area" ma:format="Dropdown" ma:internalName="MEP_x0020_Area">
      <xsd:simpleType>
        <xsd:restriction base="dms:Choice">
          <xsd:enumeration value="Advisory Group"/>
          <xsd:enumeration value="Budget"/>
          <xsd:enumeration value="Directors"/>
          <xsd:enumeration value="Directed Research"/>
          <xsd:enumeration value="Funding"/>
          <xsd:enumeration value="General Project Docs"/>
          <xsd:enumeration value="Logos"/>
          <xsd:enumeration value="Outreach"/>
          <xsd:enumeration value="Process Documents"/>
          <xsd:enumeration value="RPP Related"/>
          <xsd:enumeration value="Spencer Grant 2018-2020"/>
          <xsd:enumeration value="Steering Committee"/>
          <xsd:enumeration value="Supported Work"/>
          <xsd:enumeration value="Symposium 2018"/>
          <xsd:enumeration value="District Response to work"/>
        </xsd:restriction>
      </xsd:simpleType>
    </xsd:element>
    <xsd:element name="Document_x0020_Type" ma:index="10" ma:displayName="Document Type" ma:format="Dropdown" ma:internalName="Document_x0020_Type">
      <xsd:simpleType>
        <xsd:union memberTypes="dms:Text">
          <xsd:simpleType>
            <xsd:restriction base="dms:Choice">
              <xsd:enumeration value="Agenda"/>
              <xsd:enumeration value="Analysis"/>
              <xsd:enumeration value="Budget"/>
              <xsd:enumeration value="Cover Letter"/>
              <xsd:enumeration value="Data File"/>
              <xsd:enumeration value="Data Request"/>
              <xsd:enumeration value="DUA"/>
              <xsd:enumeration value="Incoming Proposal"/>
              <xsd:enumeration value="IRB"/>
              <xsd:enumeration value="Letter of Support"/>
              <xsd:enumeration value="Literature"/>
              <xsd:enumeration value="Logo/Image"/>
              <xsd:enumeration value="Meeting Notes"/>
              <xsd:enumeration value="Monthly Update"/>
              <xsd:enumeration value="Outgoing Proposal"/>
              <xsd:enumeration value="Presentation"/>
              <xsd:enumeration value="Press"/>
              <xsd:enumeration value="Process Doc."/>
              <xsd:enumeration value="Purchase Order"/>
              <xsd:enumeration value="Invoice"/>
              <xsd:enumeration value="Report"/>
              <xsd:enumeration value="RFP"/>
              <xsd:enumeration value="Rubric"/>
              <xsd:enumeration value="Template"/>
              <xsd:enumeration value="Website"/>
              <xsd:enumeration value="Email Documentation"/>
            </xsd:restriction>
          </xsd:simpleType>
        </xsd:union>
      </xsd:simpleType>
    </xsd:element>
    <xsd:element name="Research_x0020_Topic" ma:index="11" nillable="true" ma:displayName="Research Topic" ma:format="Dropdown" ma:internalName="Research_x0020_Topic">
      <xsd:simpleType>
        <xsd:restriction base="dms:Choice">
          <xsd:enumeration value="4K"/>
          <xsd:enumeration value="4K-AM PM"/>
          <xsd:enumeration value="4K-Enrollment"/>
          <xsd:enumeration value="4K-Readiness"/>
          <xsd:enumeration value="Attendance"/>
        </xsd:restriction>
      </xsd:simpleType>
    </xsd:element>
    <xsd:element name="Funding" ma:index="12" nillable="true" ma:displayName="Funding" ma:format="Dropdown" ma:internalName="Funding">
      <xsd:simpleType>
        <xsd:restriction base="dms:Choice">
          <xsd:enumeration value="NA"/>
          <xsd:enumeration value="IES 2017"/>
          <xsd:enumeration value="IES 2016"/>
          <xsd:enumeration value="Spencer 2017"/>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4CB130-3372-4D59-A8E5-ADAAE43C6892}">
  <ds:schemaRefs>
    <ds:schemaRef ds:uri="http://schemas.microsoft.com/sharepoint/v3/contenttype/forms"/>
  </ds:schemaRefs>
</ds:datastoreItem>
</file>

<file path=customXml/itemProps2.xml><?xml version="1.0" encoding="utf-8"?>
<ds:datastoreItem xmlns:ds="http://schemas.openxmlformats.org/officeDocument/2006/customXml" ds:itemID="{238F8F23-F0E1-4B78-8FE6-756365E2DB89}">
  <ds:schemaRefs>
    <ds:schemaRef ds:uri="http://purl.org/dc/terms/"/>
    <ds:schemaRef ds:uri="http://schemas.microsoft.com/office/2006/metadata/properties"/>
    <ds:schemaRef ds:uri="515cdff1-cb08-47a9-b7fe-c9bca76824ed"/>
    <ds:schemaRef ds:uri="http://purl.org/dc/elements/1.1/"/>
    <ds:schemaRef ds:uri="http://schemas.microsoft.com/office/2006/documentManagement/types"/>
    <ds:schemaRef ds:uri="http://schemas.openxmlformats.org/package/2006/metadata/core-properties"/>
    <ds:schemaRef ds:uri="http://www.w3.org/XML/1998/namespace"/>
    <ds:schemaRef ds:uri="http://purl.org/dc/dcmitype/"/>
    <ds:schemaRef ds:uri="http://schemas.microsoft.com/office/infopath/2007/PartnerControls"/>
    <ds:schemaRef ds:uri="646df901-15bf-40c3-864d-a3ce0a0c2345"/>
  </ds:schemaRefs>
</ds:datastoreItem>
</file>

<file path=customXml/itemProps3.xml><?xml version="1.0" encoding="utf-8"?>
<ds:datastoreItem xmlns:ds="http://schemas.openxmlformats.org/officeDocument/2006/customXml" ds:itemID="{6D4EDDAE-6238-4AD8-87BD-D2DAEC8BA7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5cdff1-cb08-47a9-b7fe-c9bca76824ed"/>
    <ds:schemaRef ds:uri="646df901-15bf-40c3-864d-a3ce0a0c23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1701</TotalTime>
  <Words>1226</Words>
  <Application>Microsoft Macintosh PowerPoint</Application>
  <PresentationFormat>Widescreen</PresentationFormat>
  <Paragraphs>315</Paragraphs>
  <Slides>15</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Avenir LT Pro 35 Light</vt:lpstr>
      <vt:lpstr>Calibri</vt:lpstr>
      <vt:lpstr>Office Theme</vt:lpstr>
      <vt:lpstr>PowerPoint Presentation</vt:lpstr>
      <vt:lpstr>Responding to a Critical Need</vt:lpstr>
      <vt:lpstr>Consequences of Homelessness </vt:lpstr>
      <vt:lpstr>Pathways to Resilience for Children Experiencing Homelessness</vt:lpstr>
      <vt:lpstr>Key Findings</vt:lpstr>
      <vt:lpstr>Key Findings </vt:lpstr>
      <vt:lpstr>Key Findings</vt:lpstr>
      <vt:lpstr>Child Behavior Problems</vt:lpstr>
      <vt:lpstr>Timing and Chronicity</vt:lpstr>
      <vt:lpstr>Program Variables</vt:lpstr>
      <vt:lpstr>Classroom Rating System</vt:lpstr>
      <vt:lpstr>Teacher-Level Findings </vt:lpstr>
      <vt:lpstr>Parent-Level Findings</vt:lpstr>
      <vt:lpstr>Recommendations</vt:lpstr>
      <vt:lpstr>Recommendations</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Wright</dc:creator>
  <cp:lastModifiedBy>Travis Wright</cp:lastModifiedBy>
  <cp:revision>11</cp:revision>
  <dcterms:created xsi:type="dcterms:W3CDTF">2018-04-24T15:30:37Z</dcterms:created>
  <dcterms:modified xsi:type="dcterms:W3CDTF">2018-04-26T03:25:44Z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0x010100390C4E2DB1182F42BB0286FEA2D65114</vt:lpwstr>
  </property>
</Properties>
</file>