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69" r:id="rId7"/>
    <p:sldId id="258" r:id="rId8"/>
    <p:sldId id="262" r:id="rId9"/>
    <p:sldId id="263" r:id="rId10"/>
    <p:sldId id="264" r:id="rId11"/>
    <p:sldId id="270" r:id="rId12"/>
    <p:sldId id="260" r:id="rId13"/>
    <p:sldId id="265" r:id="rId14"/>
    <p:sldId id="266" r:id="rId15"/>
    <p:sldId id="279" r:id="rId16"/>
    <p:sldId id="277" r:id="rId17"/>
    <p:sldId id="261" r:id="rId18"/>
    <p:sldId id="273" r:id="rId19"/>
    <p:sldId id="276" r:id="rId20"/>
    <p:sldId id="278" r:id="rId21"/>
    <p:sldId id="271" r:id="rId22"/>
    <p:sldId id="272" r:id="rId23"/>
    <p:sldId id="275" r:id="rId24"/>
    <p:sldId id="274"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85">
          <p15:clr>
            <a:srgbClr val="A4A3A4"/>
          </p15:clr>
        </p15:guide>
        <p15:guide id="2" pos="7679">
          <p15:clr>
            <a:srgbClr val="A4A3A4"/>
          </p15:clr>
        </p15:guide>
        <p15:guide id="3" orient="horz" pos="175">
          <p15:clr>
            <a:srgbClr val="A4A3A4"/>
          </p15:clr>
        </p15:guide>
        <p15:guide id="4" pos="3858">
          <p15:clr>
            <a:srgbClr val="A4A3A4"/>
          </p15:clr>
        </p15:guide>
        <p15:guide id="5" orient="horz" pos="3289">
          <p15:clr>
            <a:srgbClr val="A4A3A4"/>
          </p15:clr>
        </p15:guide>
        <p15:guide id="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Kalish" initials="CK" lastIdx="6" clrIdx="0">
    <p:extLst/>
  </p:cmAuthor>
  <p:cmAuthor id="2" name="Kristin Shutts"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74309" autoAdjust="0"/>
  </p:normalViewPr>
  <p:slideViewPr>
    <p:cSldViewPr snapToGrid="0">
      <p:cViewPr varScale="1">
        <p:scale>
          <a:sx n="64" d="100"/>
          <a:sy n="64" d="100"/>
        </p:scale>
        <p:origin x="-416" y="-96"/>
      </p:cViewPr>
      <p:guideLst>
        <p:guide orient="horz" pos="1685"/>
        <p:guide orient="horz" pos="175"/>
        <p:guide orient="horz" pos="3289"/>
        <p:guide pos="7679"/>
        <p:guide pos="3858"/>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cwkalish/Box%20Sync/4K%20TESTING%20DATA/4K_Clean_Data%20CWK.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cwkalish/Box%20Sync/4K%20TESTING%20DATA/4K_Clean_Data%20CWK.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cwkalish/Box%20Sync/4K%20TESTING%20DATA/4K_Clean_Data%20CWK.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file://localhost///Users/cwkalish/Box%20Sync/4K%20TESTING%20DATA/4K_Clean_Data%20CWK.xlsx"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file://localhost//Users/chuck/Box%20Sync/4K%20TESTING%20DATA/4K_Clean_Data%20CWK.xlsx" TargetMode="External"/><Relationship Id="rId2" Type="http://schemas.microsoft.com/office/2011/relationships/chartStyle" Target="style5.xml"/><Relationship Id="rId3"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TeAv by StAv</c:v>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Zresiults!$C$4:$C$98</c:f>
              <c:numCache>
                <c:formatCode>General</c:formatCode>
                <c:ptCount val="95"/>
                <c:pt idx="0">
                  <c:v>0.419585208347545</c:v>
                </c:pt>
                <c:pt idx="1">
                  <c:v>-0.432616029930659</c:v>
                </c:pt>
                <c:pt idx="2">
                  <c:v>0.561459798517922</c:v>
                </c:pt>
                <c:pt idx="3">
                  <c:v>0.133242692275408</c:v>
                </c:pt>
                <c:pt idx="4">
                  <c:v>0.48469315291489</c:v>
                </c:pt>
                <c:pt idx="5">
                  <c:v>-0.359256856978577</c:v>
                </c:pt>
                <c:pt idx="6">
                  <c:v>0.236878012155275</c:v>
                </c:pt>
                <c:pt idx="7">
                  <c:v>0.413014101715583</c:v>
                </c:pt>
                <c:pt idx="8">
                  <c:v>0.101369904227085</c:v>
                </c:pt>
                <c:pt idx="9">
                  <c:v>0.294656924645725</c:v>
                </c:pt>
                <c:pt idx="10">
                  <c:v>0.130787894458023</c:v>
                </c:pt>
                <c:pt idx="11">
                  <c:v>0.163359566322804</c:v>
                </c:pt>
                <c:pt idx="12">
                  <c:v>-0.428296600827436</c:v>
                </c:pt>
                <c:pt idx="13">
                  <c:v>0.370669050738005</c:v>
                </c:pt>
                <c:pt idx="14">
                  <c:v>0.320565553081899</c:v>
                </c:pt>
                <c:pt idx="15">
                  <c:v>-0.111700519497322</c:v>
                </c:pt>
                <c:pt idx="16">
                  <c:v>-0.541710962751603</c:v>
                </c:pt>
                <c:pt idx="17">
                  <c:v>-0.681630080018991</c:v>
                </c:pt>
                <c:pt idx="18">
                  <c:v>-0.313700819374403</c:v>
                </c:pt>
                <c:pt idx="19">
                  <c:v>0.268455216738583</c:v>
                </c:pt>
                <c:pt idx="20">
                  <c:v>-0.00672490729465321</c:v>
                </c:pt>
                <c:pt idx="21">
                  <c:v>0.065509072046492</c:v>
                </c:pt>
                <c:pt idx="22">
                  <c:v>0.00894712450916417</c:v>
                </c:pt>
                <c:pt idx="23">
                  <c:v>0.0659789511804308</c:v>
                </c:pt>
                <c:pt idx="24">
                  <c:v>0.382750070668995</c:v>
                </c:pt>
                <c:pt idx="25">
                  <c:v>-0.435810009657311</c:v>
                </c:pt>
                <c:pt idx="26">
                  <c:v>0.11298657121745</c:v>
                </c:pt>
                <c:pt idx="27">
                  <c:v>0.00558764765081411</c:v>
                </c:pt>
                <c:pt idx="28">
                  <c:v>-0.155989022559201</c:v>
                </c:pt>
                <c:pt idx="29">
                  <c:v>0.142978446465338</c:v>
                </c:pt>
                <c:pt idx="30">
                  <c:v>-0.269408390521774</c:v>
                </c:pt>
                <c:pt idx="31">
                  <c:v>0.554121520083902</c:v>
                </c:pt>
                <c:pt idx="32">
                  <c:v>0.0854002565707583</c:v>
                </c:pt>
                <c:pt idx="33">
                  <c:v>0.486273353959222</c:v>
                </c:pt>
                <c:pt idx="34">
                  <c:v>0.169562692415567</c:v>
                </c:pt>
                <c:pt idx="35">
                  <c:v>0.245140666546381</c:v>
                </c:pt>
                <c:pt idx="36">
                  <c:v>0.533307872665398</c:v>
                </c:pt>
                <c:pt idx="37">
                  <c:v>-0.405744790141828</c:v>
                </c:pt>
                <c:pt idx="38">
                  <c:v>-0.169397799752234</c:v>
                </c:pt>
                <c:pt idx="39">
                  <c:v>-1.358720924853273</c:v>
                </c:pt>
                <c:pt idx="40">
                  <c:v>-0.208292975856284</c:v>
                </c:pt>
                <c:pt idx="41">
                  <c:v>-0.122403298336707</c:v>
                </c:pt>
                <c:pt idx="42">
                  <c:v>0.379327692435893</c:v>
                </c:pt>
                <c:pt idx="43">
                  <c:v>-0.334663908603075</c:v>
                </c:pt>
                <c:pt idx="44">
                  <c:v>0.240283384605249</c:v>
                </c:pt>
                <c:pt idx="45">
                  <c:v>-0.312889375733236</c:v>
                </c:pt>
                <c:pt idx="46">
                  <c:v>0.268388740940471</c:v>
                </c:pt>
                <c:pt idx="47">
                  <c:v>0.528795888620607</c:v>
                </c:pt>
                <c:pt idx="48">
                  <c:v>0.0510760196998232</c:v>
                </c:pt>
                <c:pt idx="49">
                  <c:v>-0.37045457766417</c:v>
                </c:pt>
                <c:pt idx="50">
                  <c:v>0.489463846821193</c:v>
                </c:pt>
                <c:pt idx="51">
                  <c:v>0.597351064772806</c:v>
                </c:pt>
                <c:pt idx="52">
                  <c:v>-0.0665997124766057</c:v>
                </c:pt>
                <c:pt idx="53">
                  <c:v>0.455036739926331</c:v>
                </c:pt>
                <c:pt idx="54">
                  <c:v>0.0421861477066643</c:v>
                </c:pt>
                <c:pt idx="55">
                  <c:v>-0.6661852352022</c:v>
                </c:pt>
                <c:pt idx="56">
                  <c:v>-0.59331638820365</c:v>
                </c:pt>
                <c:pt idx="57">
                  <c:v>-0.341987262943252</c:v>
                </c:pt>
                <c:pt idx="58">
                  <c:v>0.00265157346875346</c:v>
                </c:pt>
                <c:pt idx="59">
                  <c:v>-0.827628417875105</c:v>
                </c:pt>
                <c:pt idx="60">
                  <c:v>0.131521676957425</c:v>
                </c:pt>
                <c:pt idx="61">
                  <c:v>0.734083753808534</c:v>
                </c:pt>
                <c:pt idx="62">
                  <c:v>-0.599094581650831</c:v>
                </c:pt>
                <c:pt idx="63">
                  <c:v>0.688121596308826</c:v>
                </c:pt>
                <c:pt idx="64">
                  <c:v>-0.255296179316419</c:v>
                </c:pt>
                <c:pt idx="65">
                  <c:v>-0.432919464906759</c:v>
                </c:pt>
                <c:pt idx="66">
                  <c:v>-0.207916506649499</c:v>
                </c:pt>
                <c:pt idx="67">
                  <c:v>-0.13935152076535</c:v>
                </c:pt>
                <c:pt idx="68">
                  <c:v>0.471562865752819</c:v>
                </c:pt>
                <c:pt idx="69">
                  <c:v>-0.426144926983105</c:v>
                </c:pt>
                <c:pt idx="70">
                  <c:v>0.0459355731174597</c:v>
                </c:pt>
                <c:pt idx="71">
                  <c:v>0.744555634784915</c:v>
                </c:pt>
                <c:pt idx="72">
                  <c:v>0.270420834670938</c:v>
                </c:pt>
                <c:pt idx="73">
                  <c:v>0.164030362132498</c:v>
                </c:pt>
                <c:pt idx="74">
                  <c:v>-0.311566815815227</c:v>
                </c:pt>
                <c:pt idx="75">
                  <c:v>-0.896534924545049</c:v>
                </c:pt>
                <c:pt idx="76">
                  <c:v>0.0109175101385599</c:v>
                </c:pt>
                <c:pt idx="77">
                  <c:v>-1.413902906908762</c:v>
                </c:pt>
                <c:pt idx="78">
                  <c:v>0.102404594456847</c:v>
                </c:pt>
                <c:pt idx="79">
                  <c:v>0.502249549534255</c:v>
                </c:pt>
                <c:pt idx="80">
                  <c:v>-0.187167229982886</c:v>
                </c:pt>
                <c:pt idx="81">
                  <c:v>-1.759310598380064</c:v>
                </c:pt>
                <c:pt idx="82">
                  <c:v>0.237313207037728</c:v>
                </c:pt>
                <c:pt idx="83">
                  <c:v>-0.967355353464379</c:v>
                </c:pt>
                <c:pt idx="84">
                  <c:v>0.541497472774118</c:v>
                </c:pt>
                <c:pt idx="85">
                  <c:v>0.284733289963603</c:v>
                </c:pt>
                <c:pt idx="86">
                  <c:v>-0.0727937802159501</c:v>
                </c:pt>
                <c:pt idx="87">
                  <c:v>-0.125584038868392</c:v>
                </c:pt>
                <c:pt idx="88">
                  <c:v>-0.376860915994829</c:v>
                </c:pt>
                <c:pt idx="89">
                  <c:v>0.356270668203022</c:v>
                </c:pt>
                <c:pt idx="90">
                  <c:v>0.14286676376418</c:v>
                </c:pt>
                <c:pt idx="91">
                  <c:v>0.331933547940793</c:v>
                </c:pt>
                <c:pt idx="92">
                  <c:v>-0.102772653229317</c:v>
                </c:pt>
                <c:pt idx="93">
                  <c:v>0.025119522931273</c:v>
                </c:pt>
                <c:pt idx="94">
                  <c:v>-1.032716893779425</c:v>
                </c:pt>
              </c:numCache>
            </c:numRef>
          </c:xVal>
          <c:yVal>
            <c:numRef>
              <c:f>Zresiults!$D$4:$D$98</c:f>
              <c:numCache>
                <c:formatCode>General</c:formatCode>
                <c:ptCount val="95"/>
                <c:pt idx="0">
                  <c:v>1.03818217577004</c:v>
                </c:pt>
                <c:pt idx="1">
                  <c:v>0.465757087082657</c:v>
                </c:pt>
                <c:pt idx="2">
                  <c:v>0.872246146066209</c:v>
                </c:pt>
                <c:pt idx="3">
                  <c:v>0.995001460334444</c:v>
                </c:pt>
                <c:pt idx="4">
                  <c:v>0.872246146066209</c:v>
                </c:pt>
                <c:pt idx="5">
                  <c:v>0.237185936419605</c:v>
                </c:pt>
                <c:pt idx="6">
                  <c:v>0.887698119731796</c:v>
                </c:pt>
                <c:pt idx="7">
                  <c:v>0.944736464427902</c:v>
                </c:pt>
                <c:pt idx="8">
                  <c:v>0.4822363780021</c:v>
                </c:pt>
                <c:pt idx="9">
                  <c:v>1.002123160779736</c:v>
                </c:pt>
                <c:pt idx="10">
                  <c:v>0.866574610689288</c:v>
                </c:pt>
                <c:pt idx="11">
                  <c:v>0.605868480208109</c:v>
                </c:pt>
                <c:pt idx="12">
                  <c:v>0.373844973294439</c:v>
                </c:pt>
                <c:pt idx="13">
                  <c:v>0.872246146066209</c:v>
                </c:pt>
                <c:pt idx="14">
                  <c:v>0.357310085125808</c:v>
                </c:pt>
                <c:pt idx="15">
                  <c:v>0.00266369243228074</c:v>
                </c:pt>
                <c:pt idx="16">
                  <c:v>-0.0153057802020739</c:v>
                </c:pt>
                <c:pt idx="17">
                  <c:v>-1.829185380702489</c:v>
                </c:pt>
                <c:pt idx="18">
                  <c:v>0.0850696011933876</c:v>
                </c:pt>
                <c:pt idx="19">
                  <c:v>0.261741131007045</c:v>
                </c:pt>
                <c:pt idx="20">
                  <c:v>0.0440010052338983</c:v>
                </c:pt>
                <c:pt idx="21">
                  <c:v>0.34855134352936</c:v>
                </c:pt>
                <c:pt idx="22">
                  <c:v>-0.392935269856061</c:v>
                </c:pt>
                <c:pt idx="23">
                  <c:v>0.716583714275171</c:v>
                </c:pt>
                <c:pt idx="24">
                  <c:v>0.0231105980523578</c:v>
                </c:pt>
                <c:pt idx="25">
                  <c:v>-0.978449388383595</c:v>
                </c:pt>
                <c:pt idx="26">
                  <c:v>0.430428106910336</c:v>
                </c:pt>
                <c:pt idx="27">
                  <c:v>0.0869224954404286</c:v>
                </c:pt>
                <c:pt idx="28">
                  <c:v>-1.367112364163558</c:v>
                </c:pt>
                <c:pt idx="29">
                  <c:v>0.34774815380108</c:v>
                </c:pt>
                <c:pt idx="30">
                  <c:v>0.263266982673921</c:v>
                </c:pt>
                <c:pt idx="31">
                  <c:v>0.331681712724219</c:v>
                </c:pt>
                <c:pt idx="32">
                  <c:v>-0.789026169158883</c:v>
                </c:pt>
                <c:pt idx="33">
                  <c:v>0.0296652483983457</c:v>
                </c:pt>
                <c:pt idx="34">
                  <c:v>0.176359954151881</c:v>
                </c:pt>
                <c:pt idx="35">
                  <c:v>-1.044868657192913</c:v>
                </c:pt>
                <c:pt idx="36">
                  <c:v>-0.204869790994979</c:v>
                </c:pt>
                <c:pt idx="37">
                  <c:v>0.0857023408161886</c:v>
                </c:pt>
                <c:pt idx="38">
                  <c:v>0.910059472153726</c:v>
                </c:pt>
                <c:pt idx="39">
                  <c:v>-0.450726189509941</c:v>
                </c:pt>
                <c:pt idx="40">
                  <c:v>0.688517400305303</c:v>
                </c:pt>
                <c:pt idx="41">
                  <c:v>0.395962990785448</c:v>
                </c:pt>
                <c:pt idx="42">
                  <c:v>0.406628577796181</c:v>
                </c:pt>
                <c:pt idx="43">
                  <c:v>-0.604335897460555</c:v>
                </c:pt>
                <c:pt idx="44">
                  <c:v>0.26428525602178</c:v>
                </c:pt>
                <c:pt idx="45">
                  <c:v>0.502539667235568</c:v>
                </c:pt>
                <c:pt idx="46">
                  <c:v>-0.0109265105486494</c:v>
                </c:pt>
                <c:pt idx="47">
                  <c:v>0.758329289223372</c:v>
                </c:pt>
                <c:pt idx="48">
                  <c:v>0.546600395026498</c:v>
                </c:pt>
                <c:pt idx="49">
                  <c:v>-0.331402428823684</c:v>
                </c:pt>
                <c:pt idx="50">
                  <c:v>-0.0543886601333391</c:v>
                </c:pt>
                <c:pt idx="51">
                  <c:v>0.269881865270887</c:v>
                </c:pt>
                <c:pt idx="52">
                  <c:v>-0.153898331337691</c:v>
                </c:pt>
                <c:pt idx="53">
                  <c:v>0.659027047013316</c:v>
                </c:pt>
                <c:pt idx="54">
                  <c:v>0.825955677789775</c:v>
                </c:pt>
                <c:pt idx="55">
                  <c:v>0.168406699968921</c:v>
                </c:pt>
                <c:pt idx="56">
                  <c:v>-0.496909277363138</c:v>
                </c:pt>
                <c:pt idx="57">
                  <c:v>-0.0435147174624435</c:v>
                </c:pt>
                <c:pt idx="58">
                  <c:v>-0.0938241942509159</c:v>
                </c:pt>
                <c:pt idx="59">
                  <c:v>-0.965456281459856</c:v>
                </c:pt>
                <c:pt idx="60">
                  <c:v>0.337400454841427</c:v>
                </c:pt>
                <c:pt idx="61">
                  <c:v>-0.338979899234896</c:v>
                </c:pt>
                <c:pt idx="62">
                  <c:v>-0.143619129401616</c:v>
                </c:pt>
                <c:pt idx="63">
                  <c:v>0.47598708422822</c:v>
                </c:pt>
                <c:pt idx="64">
                  <c:v>0.738443534001774</c:v>
                </c:pt>
                <c:pt idx="65">
                  <c:v>-0.62927922007922</c:v>
                </c:pt>
                <c:pt idx="66">
                  <c:v>0.356551985636375</c:v>
                </c:pt>
                <c:pt idx="67">
                  <c:v>-0.614774708961333</c:v>
                </c:pt>
                <c:pt idx="68">
                  <c:v>-0.627569835857941</c:v>
                </c:pt>
                <c:pt idx="69">
                  <c:v>-0.349114931517127</c:v>
                </c:pt>
                <c:pt idx="70">
                  <c:v>-0.728447029569605</c:v>
                </c:pt>
                <c:pt idx="71">
                  <c:v>0.628985966940493</c:v>
                </c:pt>
                <c:pt idx="72">
                  <c:v>0.34774815380108</c:v>
                </c:pt>
                <c:pt idx="73">
                  <c:v>0.0466728734389234</c:v>
                </c:pt>
                <c:pt idx="74">
                  <c:v>-0.671795101060599</c:v>
                </c:pt>
                <c:pt idx="75">
                  <c:v>-1.541235955369683</c:v>
                </c:pt>
                <c:pt idx="76">
                  <c:v>-0.304142118844115</c:v>
                </c:pt>
                <c:pt idx="77">
                  <c:v>-1.342788894959576</c:v>
                </c:pt>
                <c:pt idx="78">
                  <c:v>-1.302733731555397</c:v>
                </c:pt>
                <c:pt idx="79">
                  <c:v>-0.540216719618773</c:v>
                </c:pt>
                <c:pt idx="80">
                  <c:v>-0.611223036109515</c:v>
                </c:pt>
                <c:pt idx="81">
                  <c:v>-0.677952201956381</c:v>
                </c:pt>
                <c:pt idx="82">
                  <c:v>-0.930048538870988</c:v>
                </c:pt>
                <c:pt idx="83">
                  <c:v>-1.216777371203675</c:v>
                </c:pt>
                <c:pt idx="84">
                  <c:v>0.897171652755157</c:v>
                </c:pt>
                <c:pt idx="85">
                  <c:v>0.276290045877113</c:v>
                </c:pt>
                <c:pt idx="86">
                  <c:v>-0.290009827962599</c:v>
                </c:pt>
                <c:pt idx="87">
                  <c:v>0.105815352991978</c:v>
                </c:pt>
                <c:pt idx="88">
                  <c:v>0.34967027971577</c:v>
                </c:pt>
                <c:pt idx="89">
                  <c:v>0.229284374081166</c:v>
                </c:pt>
                <c:pt idx="90">
                  <c:v>0.627149385685023</c:v>
                </c:pt>
                <c:pt idx="91">
                  <c:v>0.322509149002707</c:v>
                </c:pt>
                <c:pt idx="92">
                  <c:v>-0.167406618350752</c:v>
                </c:pt>
                <c:pt idx="93">
                  <c:v>-0.933102942772298</c:v>
                </c:pt>
                <c:pt idx="94">
                  <c:v>-2.492498770597967</c:v>
                </c:pt>
              </c:numCache>
            </c:numRef>
          </c:yVal>
          <c:smooth val="0"/>
          <c:extLst xmlns:c16r2="http://schemas.microsoft.com/office/drawing/2015/06/chart">
            <c:ext xmlns:c16="http://schemas.microsoft.com/office/drawing/2014/chart" uri="{C3380CC4-5D6E-409C-BE32-E72D297353CC}">
              <c16:uniqueId val="{00000001-9838-264D-A76D-DCB6F39787C2}"/>
            </c:ext>
          </c:extLst>
        </c:ser>
        <c:dLbls>
          <c:showLegendKey val="0"/>
          <c:showVal val="0"/>
          <c:showCatName val="0"/>
          <c:showSerName val="0"/>
          <c:showPercent val="0"/>
          <c:showBubbleSize val="0"/>
        </c:dLbls>
        <c:axId val="-2132878200"/>
        <c:axId val="-2132874600"/>
      </c:scatterChart>
      <c:valAx>
        <c:axId val="-2132878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874600"/>
        <c:crosses val="autoZero"/>
        <c:crossBetween val="midCat"/>
      </c:valAx>
      <c:valAx>
        <c:axId val="-2132874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87820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ReprtCdGraph!$C$3</c:f>
              <c:strCache>
                <c:ptCount val="1"/>
                <c:pt idx="0">
                  <c:v>Average of Stav</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ReprtCdGraph!$C$4:$C$96</c:f>
              <c:numCache>
                <c:formatCode>General</c:formatCode>
                <c:ptCount val="93"/>
                <c:pt idx="0">
                  <c:v>0.419585208347545</c:v>
                </c:pt>
                <c:pt idx="1">
                  <c:v>-0.432616029930659</c:v>
                </c:pt>
                <c:pt idx="2">
                  <c:v>0.561459798517922</c:v>
                </c:pt>
                <c:pt idx="3">
                  <c:v>0.133242692275408</c:v>
                </c:pt>
                <c:pt idx="4">
                  <c:v>0.48469315291489</c:v>
                </c:pt>
                <c:pt idx="5">
                  <c:v>-0.359256856978577</c:v>
                </c:pt>
                <c:pt idx="6">
                  <c:v>0.236878012155275</c:v>
                </c:pt>
                <c:pt idx="7">
                  <c:v>0.413014101715583</c:v>
                </c:pt>
                <c:pt idx="8">
                  <c:v>0.101369904227085</c:v>
                </c:pt>
                <c:pt idx="9">
                  <c:v>0.294656924645725</c:v>
                </c:pt>
                <c:pt idx="10">
                  <c:v>0.130787894458023</c:v>
                </c:pt>
                <c:pt idx="11">
                  <c:v>0.163359566322804</c:v>
                </c:pt>
                <c:pt idx="12">
                  <c:v>-0.428296600827436</c:v>
                </c:pt>
                <c:pt idx="13">
                  <c:v>0.370669050738005</c:v>
                </c:pt>
                <c:pt idx="14">
                  <c:v>0.320565553081899</c:v>
                </c:pt>
                <c:pt idx="15">
                  <c:v>-0.111700519497322</c:v>
                </c:pt>
                <c:pt idx="16">
                  <c:v>-0.541710962751603</c:v>
                </c:pt>
                <c:pt idx="17">
                  <c:v>-0.681630080018991</c:v>
                </c:pt>
                <c:pt idx="18">
                  <c:v>-0.313700819374403</c:v>
                </c:pt>
                <c:pt idx="19">
                  <c:v>-0.00672490729465321</c:v>
                </c:pt>
                <c:pt idx="20">
                  <c:v>0.065509072046492</c:v>
                </c:pt>
                <c:pt idx="21">
                  <c:v>0.00894712450916417</c:v>
                </c:pt>
                <c:pt idx="22">
                  <c:v>0.0659789511804308</c:v>
                </c:pt>
                <c:pt idx="23">
                  <c:v>0.382750070668995</c:v>
                </c:pt>
                <c:pt idx="24">
                  <c:v>-0.435810009657311</c:v>
                </c:pt>
                <c:pt idx="25">
                  <c:v>0.11298657121745</c:v>
                </c:pt>
                <c:pt idx="26">
                  <c:v>0.00558764765081411</c:v>
                </c:pt>
                <c:pt idx="27">
                  <c:v>0.142978446465338</c:v>
                </c:pt>
                <c:pt idx="28">
                  <c:v>-0.269408390521774</c:v>
                </c:pt>
                <c:pt idx="29">
                  <c:v>0.554121520083902</c:v>
                </c:pt>
                <c:pt idx="30">
                  <c:v>0.0854002565707583</c:v>
                </c:pt>
                <c:pt idx="31">
                  <c:v>0.486273353959222</c:v>
                </c:pt>
                <c:pt idx="32">
                  <c:v>0.169562692415567</c:v>
                </c:pt>
                <c:pt idx="33">
                  <c:v>0.245140666546381</c:v>
                </c:pt>
                <c:pt idx="34">
                  <c:v>0.533307872665398</c:v>
                </c:pt>
                <c:pt idx="35">
                  <c:v>-0.405744790141828</c:v>
                </c:pt>
                <c:pt idx="36">
                  <c:v>-0.169397799752234</c:v>
                </c:pt>
                <c:pt idx="37">
                  <c:v>-1.358720924853273</c:v>
                </c:pt>
                <c:pt idx="38">
                  <c:v>-0.208292975856284</c:v>
                </c:pt>
                <c:pt idx="39">
                  <c:v>-0.122403298336707</c:v>
                </c:pt>
                <c:pt idx="40">
                  <c:v>0.379327692435893</c:v>
                </c:pt>
                <c:pt idx="41">
                  <c:v>-0.334663908603075</c:v>
                </c:pt>
                <c:pt idx="42">
                  <c:v>0.240283384605249</c:v>
                </c:pt>
                <c:pt idx="43">
                  <c:v>-0.312889375733236</c:v>
                </c:pt>
                <c:pt idx="44">
                  <c:v>0.268388740940471</c:v>
                </c:pt>
                <c:pt idx="45">
                  <c:v>0.528795888620607</c:v>
                </c:pt>
                <c:pt idx="46">
                  <c:v>0.0510760196998232</c:v>
                </c:pt>
                <c:pt idx="47">
                  <c:v>-0.37045457766417</c:v>
                </c:pt>
                <c:pt idx="48">
                  <c:v>0.489463846821193</c:v>
                </c:pt>
                <c:pt idx="49">
                  <c:v>0.597351064772806</c:v>
                </c:pt>
                <c:pt idx="50">
                  <c:v>-0.0665997124766057</c:v>
                </c:pt>
                <c:pt idx="51">
                  <c:v>0.455036739926331</c:v>
                </c:pt>
                <c:pt idx="52">
                  <c:v>0.0421861477066643</c:v>
                </c:pt>
                <c:pt idx="53">
                  <c:v>-0.6661852352022</c:v>
                </c:pt>
                <c:pt idx="54">
                  <c:v>-0.59331638820365</c:v>
                </c:pt>
                <c:pt idx="55">
                  <c:v>-0.341987262943252</c:v>
                </c:pt>
                <c:pt idx="56">
                  <c:v>0.00265157346875346</c:v>
                </c:pt>
                <c:pt idx="57">
                  <c:v>-0.827628417875105</c:v>
                </c:pt>
                <c:pt idx="58">
                  <c:v>0.131521676957425</c:v>
                </c:pt>
                <c:pt idx="59">
                  <c:v>0.734083753808534</c:v>
                </c:pt>
                <c:pt idx="60">
                  <c:v>-0.599094581650831</c:v>
                </c:pt>
                <c:pt idx="61">
                  <c:v>0.688121596308826</c:v>
                </c:pt>
                <c:pt idx="62">
                  <c:v>-0.255296179316419</c:v>
                </c:pt>
                <c:pt idx="63">
                  <c:v>-0.432919464906759</c:v>
                </c:pt>
                <c:pt idx="64">
                  <c:v>-0.207916506649499</c:v>
                </c:pt>
                <c:pt idx="65">
                  <c:v>-0.13935152076535</c:v>
                </c:pt>
                <c:pt idx="66">
                  <c:v>0.471562865752819</c:v>
                </c:pt>
                <c:pt idx="67">
                  <c:v>-0.426144926983105</c:v>
                </c:pt>
                <c:pt idx="68">
                  <c:v>0.0459355731174597</c:v>
                </c:pt>
                <c:pt idx="69">
                  <c:v>0.744555634784915</c:v>
                </c:pt>
                <c:pt idx="70">
                  <c:v>0.270420834670938</c:v>
                </c:pt>
                <c:pt idx="71">
                  <c:v>0.164030362132498</c:v>
                </c:pt>
                <c:pt idx="72">
                  <c:v>-0.311566815815227</c:v>
                </c:pt>
                <c:pt idx="73">
                  <c:v>-0.896534924545049</c:v>
                </c:pt>
                <c:pt idx="74">
                  <c:v>0.0109175101385599</c:v>
                </c:pt>
                <c:pt idx="75">
                  <c:v>-1.413902906908762</c:v>
                </c:pt>
                <c:pt idx="76">
                  <c:v>0.102404594456847</c:v>
                </c:pt>
                <c:pt idx="77">
                  <c:v>0.502249549534255</c:v>
                </c:pt>
                <c:pt idx="78">
                  <c:v>-0.187167229982886</c:v>
                </c:pt>
                <c:pt idx="79">
                  <c:v>-1.759310598380064</c:v>
                </c:pt>
                <c:pt idx="80">
                  <c:v>0.237313207037728</c:v>
                </c:pt>
                <c:pt idx="81">
                  <c:v>-0.967355353464379</c:v>
                </c:pt>
                <c:pt idx="82">
                  <c:v>0.541497472774118</c:v>
                </c:pt>
                <c:pt idx="83">
                  <c:v>0.284733289963603</c:v>
                </c:pt>
                <c:pt idx="84">
                  <c:v>-0.0727937802159501</c:v>
                </c:pt>
                <c:pt idx="85">
                  <c:v>-0.125584038868392</c:v>
                </c:pt>
                <c:pt idx="86">
                  <c:v>-0.376860915994829</c:v>
                </c:pt>
                <c:pt idx="87">
                  <c:v>0.356270668203022</c:v>
                </c:pt>
                <c:pt idx="88">
                  <c:v>0.14286676376418</c:v>
                </c:pt>
                <c:pt idx="89">
                  <c:v>0.331933547940793</c:v>
                </c:pt>
                <c:pt idx="90">
                  <c:v>-0.102772653229317</c:v>
                </c:pt>
                <c:pt idx="91">
                  <c:v>0.025119522931273</c:v>
                </c:pt>
                <c:pt idx="92">
                  <c:v>-1.032716893779425</c:v>
                </c:pt>
              </c:numCache>
            </c:numRef>
          </c:xVal>
          <c:yVal>
            <c:numRef>
              <c:f>ReprtCdGraph!$B$4:$B$96</c:f>
              <c:numCache>
                <c:formatCode>General</c:formatCode>
                <c:ptCount val="93"/>
                <c:pt idx="0">
                  <c:v>3.0</c:v>
                </c:pt>
                <c:pt idx="1">
                  <c:v>2.545454545454545</c:v>
                </c:pt>
                <c:pt idx="2">
                  <c:v>3.363636363636364</c:v>
                </c:pt>
                <c:pt idx="3">
                  <c:v>3.363636363636364</c:v>
                </c:pt>
                <c:pt idx="4">
                  <c:v>3.181818181818179</c:v>
                </c:pt>
                <c:pt idx="5">
                  <c:v>3.0</c:v>
                </c:pt>
                <c:pt idx="6">
                  <c:v>3.181818181818179</c:v>
                </c:pt>
                <c:pt idx="7">
                  <c:v>3.0</c:v>
                </c:pt>
                <c:pt idx="8">
                  <c:v>2.272727272727273</c:v>
                </c:pt>
                <c:pt idx="9">
                  <c:v>3.545454545454545</c:v>
                </c:pt>
                <c:pt idx="10">
                  <c:v>3.090909090909091</c:v>
                </c:pt>
                <c:pt idx="11">
                  <c:v>3.0</c:v>
                </c:pt>
                <c:pt idx="12">
                  <c:v>2.090909090909091</c:v>
                </c:pt>
                <c:pt idx="13">
                  <c:v>3.363636363636364</c:v>
                </c:pt>
                <c:pt idx="14">
                  <c:v>2.81818181818182</c:v>
                </c:pt>
                <c:pt idx="15">
                  <c:v>2.545454545454545</c:v>
                </c:pt>
                <c:pt idx="16">
                  <c:v>2.0</c:v>
                </c:pt>
                <c:pt idx="17">
                  <c:v>2.272727272727273</c:v>
                </c:pt>
                <c:pt idx="18">
                  <c:v>2.636363636363633</c:v>
                </c:pt>
                <c:pt idx="19">
                  <c:v>2.727272727272727</c:v>
                </c:pt>
                <c:pt idx="20">
                  <c:v>2.727272727272727</c:v>
                </c:pt>
                <c:pt idx="21">
                  <c:v>2.727272727272727</c:v>
                </c:pt>
                <c:pt idx="22">
                  <c:v>2.727272727272727</c:v>
                </c:pt>
                <c:pt idx="23">
                  <c:v>2.727272727272727</c:v>
                </c:pt>
                <c:pt idx="24">
                  <c:v>2.454545454545454</c:v>
                </c:pt>
                <c:pt idx="25">
                  <c:v>2.727272727272727</c:v>
                </c:pt>
                <c:pt idx="26">
                  <c:v>2.727272727272727</c:v>
                </c:pt>
                <c:pt idx="27">
                  <c:v>2.636363636363633</c:v>
                </c:pt>
                <c:pt idx="28">
                  <c:v>2.636363636363633</c:v>
                </c:pt>
                <c:pt idx="29">
                  <c:v>2.545454545454545</c:v>
                </c:pt>
                <c:pt idx="30">
                  <c:v>2.090909090909091</c:v>
                </c:pt>
                <c:pt idx="31">
                  <c:v>2.636363636363633</c:v>
                </c:pt>
                <c:pt idx="32">
                  <c:v>2.636363636363633</c:v>
                </c:pt>
                <c:pt idx="33">
                  <c:v>2.181818181818179</c:v>
                </c:pt>
                <c:pt idx="34">
                  <c:v>2.363636363636364</c:v>
                </c:pt>
                <c:pt idx="35">
                  <c:v>2.181818181818179</c:v>
                </c:pt>
                <c:pt idx="36">
                  <c:v>3.363636363636364</c:v>
                </c:pt>
                <c:pt idx="37">
                  <c:v>2.181818181818179</c:v>
                </c:pt>
                <c:pt idx="38">
                  <c:v>2.545454545454545</c:v>
                </c:pt>
                <c:pt idx="39">
                  <c:v>2.454545454545454</c:v>
                </c:pt>
                <c:pt idx="40">
                  <c:v>2.636363636363633</c:v>
                </c:pt>
                <c:pt idx="41">
                  <c:v>2.363636363636364</c:v>
                </c:pt>
                <c:pt idx="42">
                  <c:v>2.454545454545454</c:v>
                </c:pt>
                <c:pt idx="43">
                  <c:v>2.545454545454545</c:v>
                </c:pt>
                <c:pt idx="44">
                  <c:v>2.545454545454545</c:v>
                </c:pt>
                <c:pt idx="45">
                  <c:v>2.636363636363633</c:v>
                </c:pt>
                <c:pt idx="46">
                  <c:v>2.454545454545454</c:v>
                </c:pt>
                <c:pt idx="47">
                  <c:v>2.272727272727273</c:v>
                </c:pt>
                <c:pt idx="48">
                  <c:v>2.363636363636364</c:v>
                </c:pt>
                <c:pt idx="49">
                  <c:v>2.636363636363633</c:v>
                </c:pt>
                <c:pt idx="50">
                  <c:v>2.090909090909091</c:v>
                </c:pt>
                <c:pt idx="51">
                  <c:v>2.545454545454545</c:v>
                </c:pt>
                <c:pt idx="52">
                  <c:v>2.81818181818182</c:v>
                </c:pt>
                <c:pt idx="53">
                  <c:v>2.181818181818179</c:v>
                </c:pt>
                <c:pt idx="54">
                  <c:v>2.0</c:v>
                </c:pt>
                <c:pt idx="55">
                  <c:v>2.727272727272727</c:v>
                </c:pt>
                <c:pt idx="56">
                  <c:v>2.545454545454545</c:v>
                </c:pt>
                <c:pt idx="57">
                  <c:v>1.909090909090909</c:v>
                </c:pt>
                <c:pt idx="58">
                  <c:v>2.727272727272727</c:v>
                </c:pt>
                <c:pt idx="59">
                  <c:v>2.272727272727273</c:v>
                </c:pt>
                <c:pt idx="60">
                  <c:v>2.181818181818179</c:v>
                </c:pt>
                <c:pt idx="61">
                  <c:v>2.81818181818182</c:v>
                </c:pt>
                <c:pt idx="62">
                  <c:v>3.0</c:v>
                </c:pt>
                <c:pt idx="63">
                  <c:v>2.181818181818179</c:v>
                </c:pt>
                <c:pt idx="64">
                  <c:v>3.090909090909091</c:v>
                </c:pt>
                <c:pt idx="65">
                  <c:v>2.6</c:v>
                </c:pt>
                <c:pt idx="66">
                  <c:v>2.090909090909091</c:v>
                </c:pt>
                <c:pt idx="67">
                  <c:v>2.363636363636364</c:v>
                </c:pt>
                <c:pt idx="68">
                  <c:v>2.0</c:v>
                </c:pt>
                <c:pt idx="69">
                  <c:v>2.727272727272727</c:v>
                </c:pt>
                <c:pt idx="70">
                  <c:v>2.727272727272727</c:v>
                </c:pt>
                <c:pt idx="71">
                  <c:v>2.272727272727273</c:v>
                </c:pt>
                <c:pt idx="72">
                  <c:v>2.454545454545454</c:v>
                </c:pt>
                <c:pt idx="73">
                  <c:v>1.909090909090909</c:v>
                </c:pt>
                <c:pt idx="74">
                  <c:v>2.0</c:v>
                </c:pt>
                <c:pt idx="75">
                  <c:v>1.909090909090909</c:v>
                </c:pt>
                <c:pt idx="76">
                  <c:v>2.090909090909091</c:v>
                </c:pt>
                <c:pt idx="77">
                  <c:v>2.272727272727273</c:v>
                </c:pt>
                <c:pt idx="78">
                  <c:v>2.0</c:v>
                </c:pt>
                <c:pt idx="79">
                  <c:v>1.909090909090909</c:v>
                </c:pt>
                <c:pt idx="80">
                  <c:v>2.272727272727273</c:v>
                </c:pt>
                <c:pt idx="81">
                  <c:v>2.272727272727273</c:v>
                </c:pt>
                <c:pt idx="82">
                  <c:v>2.727272727272727</c:v>
                </c:pt>
                <c:pt idx="83">
                  <c:v>2.81818181818182</c:v>
                </c:pt>
                <c:pt idx="84">
                  <c:v>2.727272727272727</c:v>
                </c:pt>
                <c:pt idx="85">
                  <c:v>2.909090909090909</c:v>
                </c:pt>
                <c:pt idx="86">
                  <c:v>2.545454545454545</c:v>
                </c:pt>
                <c:pt idx="87">
                  <c:v>3.0</c:v>
                </c:pt>
                <c:pt idx="88">
                  <c:v>2.81818181818182</c:v>
                </c:pt>
                <c:pt idx="89">
                  <c:v>2.81818181818182</c:v>
                </c:pt>
                <c:pt idx="90">
                  <c:v>2.727272727272727</c:v>
                </c:pt>
                <c:pt idx="91">
                  <c:v>2.545454545454545</c:v>
                </c:pt>
                <c:pt idx="92">
                  <c:v>2.5</c:v>
                </c:pt>
              </c:numCache>
            </c:numRef>
          </c:yVal>
          <c:smooth val="0"/>
          <c:extLst xmlns:c16r2="http://schemas.microsoft.com/office/drawing/2015/06/chart">
            <c:ext xmlns:c16="http://schemas.microsoft.com/office/drawing/2014/chart" uri="{C3380CC4-5D6E-409C-BE32-E72D297353CC}">
              <c16:uniqueId val="{00000001-34D8-6647-86E0-1F2FA6F38480}"/>
            </c:ext>
          </c:extLst>
        </c:ser>
        <c:dLbls>
          <c:showLegendKey val="0"/>
          <c:showVal val="0"/>
          <c:showCatName val="0"/>
          <c:showSerName val="0"/>
          <c:showPercent val="0"/>
          <c:showBubbleSize val="0"/>
        </c:dLbls>
        <c:axId val="-2133806232"/>
        <c:axId val="2120503112"/>
      </c:scatterChart>
      <c:valAx>
        <c:axId val="-2133806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503112"/>
        <c:crosses val="autoZero"/>
        <c:crossBetween val="midCat"/>
      </c:valAx>
      <c:valAx>
        <c:axId val="2120503112"/>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80623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ReprtCdGraph!$E$3</c:f>
              <c:strCache>
                <c:ptCount val="1"/>
                <c:pt idx="0">
                  <c:v>Average of Teav</c:v>
                </c:pt>
              </c:strCache>
            </c:strRef>
          </c:tx>
          <c:spPr>
            <a:ln w="19050" cap="rnd">
              <a:noFill/>
              <a:round/>
            </a:ln>
            <a:effectLst/>
          </c:spPr>
          <c:marker>
            <c:symbol val="circle"/>
            <c:size val="5"/>
            <c:spPr>
              <a:solidFill>
                <a:schemeClr val="accent1"/>
              </a:solidFill>
              <a:ln w="9525">
                <a:solidFill>
                  <a:schemeClr val="accent1"/>
                </a:solidFill>
              </a:ln>
              <a:effectLst/>
            </c:spPr>
          </c:marker>
          <c:xVal>
            <c:numRef>
              <c:f>ReprtCdGraph!$E$4:$E$96</c:f>
              <c:numCache>
                <c:formatCode>General</c:formatCode>
                <c:ptCount val="93"/>
                <c:pt idx="0">
                  <c:v>1.03818217577004</c:v>
                </c:pt>
                <c:pt idx="1">
                  <c:v>0.465757087082657</c:v>
                </c:pt>
                <c:pt idx="2">
                  <c:v>0.872246146066209</c:v>
                </c:pt>
                <c:pt idx="3">
                  <c:v>0.995001460334444</c:v>
                </c:pt>
                <c:pt idx="4">
                  <c:v>0.872246146066209</c:v>
                </c:pt>
                <c:pt idx="5">
                  <c:v>0.237185936419605</c:v>
                </c:pt>
                <c:pt idx="6">
                  <c:v>0.887698119731796</c:v>
                </c:pt>
                <c:pt idx="7">
                  <c:v>0.944736464427902</c:v>
                </c:pt>
                <c:pt idx="8">
                  <c:v>0.4822363780021</c:v>
                </c:pt>
                <c:pt idx="9">
                  <c:v>1.002123160779736</c:v>
                </c:pt>
                <c:pt idx="10">
                  <c:v>0.866574610689288</c:v>
                </c:pt>
                <c:pt idx="11">
                  <c:v>0.605868480208109</c:v>
                </c:pt>
                <c:pt idx="12">
                  <c:v>0.373844973294439</c:v>
                </c:pt>
                <c:pt idx="13">
                  <c:v>0.872246146066209</c:v>
                </c:pt>
                <c:pt idx="14">
                  <c:v>0.357310085125808</c:v>
                </c:pt>
                <c:pt idx="15">
                  <c:v>0.00266369243228074</c:v>
                </c:pt>
                <c:pt idx="16">
                  <c:v>-0.0153057802020739</c:v>
                </c:pt>
                <c:pt idx="17">
                  <c:v>-1.829185380702489</c:v>
                </c:pt>
                <c:pt idx="18">
                  <c:v>0.0850696011933876</c:v>
                </c:pt>
                <c:pt idx="19">
                  <c:v>0.0440010052338983</c:v>
                </c:pt>
                <c:pt idx="20">
                  <c:v>0.34855134352936</c:v>
                </c:pt>
                <c:pt idx="21">
                  <c:v>-0.392935269856061</c:v>
                </c:pt>
                <c:pt idx="22">
                  <c:v>0.716583714275171</c:v>
                </c:pt>
                <c:pt idx="23">
                  <c:v>0.0231105980523578</c:v>
                </c:pt>
                <c:pt idx="24">
                  <c:v>-0.978449388383595</c:v>
                </c:pt>
                <c:pt idx="25">
                  <c:v>0.430428106910336</c:v>
                </c:pt>
                <c:pt idx="26">
                  <c:v>0.0869224954404286</c:v>
                </c:pt>
                <c:pt idx="27">
                  <c:v>0.34774815380108</c:v>
                </c:pt>
                <c:pt idx="28">
                  <c:v>0.263266982673921</c:v>
                </c:pt>
                <c:pt idx="29">
                  <c:v>0.331681712724219</c:v>
                </c:pt>
                <c:pt idx="30">
                  <c:v>-0.789026169158883</c:v>
                </c:pt>
                <c:pt idx="31">
                  <c:v>0.0296652483983457</c:v>
                </c:pt>
                <c:pt idx="32">
                  <c:v>0.176359954151881</c:v>
                </c:pt>
                <c:pt idx="33">
                  <c:v>-1.044868657192913</c:v>
                </c:pt>
                <c:pt idx="34">
                  <c:v>-0.204869790994979</c:v>
                </c:pt>
                <c:pt idx="35">
                  <c:v>0.0857023408161886</c:v>
                </c:pt>
                <c:pt idx="36">
                  <c:v>0.910059472153726</c:v>
                </c:pt>
                <c:pt idx="37">
                  <c:v>-0.450726189509941</c:v>
                </c:pt>
                <c:pt idx="38">
                  <c:v>0.688517400305303</c:v>
                </c:pt>
                <c:pt idx="39">
                  <c:v>0.395962990785448</c:v>
                </c:pt>
                <c:pt idx="40">
                  <c:v>0.406628577796181</c:v>
                </c:pt>
                <c:pt idx="41">
                  <c:v>-0.604335897460555</c:v>
                </c:pt>
                <c:pt idx="42">
                  <c:v>0.26428525602178</c:v>
                </c:pt>
                <c:pt idx="43">
                  <c:v>0.502539667235568</c:v>
                </c:pt>
                <c:pt idx="44">
                  <c:v>-0.0109265105486494</c:v>
                </c:pt>
                <c:pt idx="45">
                  <c:v>0.758329289223372</c:v>
                </c:pt>
                <c:pt idx="46">
                  <c:v>0.546600395026498</c:v>
                </c:pt>
                <c:pt idx="47">
                  <c:v>-0.331402428823684</c:v>
                </c:pt>
                <c:pt idx="48">
                  <c:v>-0.0543886601333391</c:v>
                </c:pt>
                <c:pt idx="49">
                  <c:v>0.269881865270887</c:v>
                </c:pt>
                <c:pt idx="50">
                  <c:v>-0.153898331337691</c:v>
                </c:pt>
                <c:pt idx="51">
                  <c:v>0.659027047013316</c:v>
                </c:pt>
                <c:pt idx="52">
                  <c:v>0.825955677789775</c:v>
                </c:pt>
                <c:pt idx="53">
                  <c:v>0.168406699968921</c:v>
                </c:pt>
                <c:pt idx="54">
                  <c:v>-0.496909277363138</c:v>
                </c:pt>
                <c:pt idx="55">
                  <c:v>-0.0435147174624435</c:v>
                </c:pt>
                <c:pt idx="56">
                  <c:v>-0.0938241942509159</c:v>
                </c:pt>
                <c:pt idx="57">
                  <c:v>-0.965456281459856</c:v>
                </c:pt>
                <c:pt idx="58">
                  <c:v>0.337400454841427</c:v>
                </c:pt>
                <c:pt idx="59">
                  <c:v>-0.338979899234896</c:v>
                </c:pt>
                <c:pt idx="60">
                  <c:v>-0.143619129401616</c:v>
                </c:pt>
                <c:pt idx="61">
                  <c:v>0.47598708422822</c:v>
                </c:pt>
                <c:pt idx="62">
                  <c:v>0.738443534001774</c:v>
                </c:pt>
                <c:pt idx="63">
                  <c:v>-0.62927922007922</c:v>
                </c:pt>
                <c:pt idx="64">
                  <c:v>0.356551985636375</c:v>
                </c:pt>
                <c:pt idx="65">
                  <c:v>-0.614774708961333</c:v>
                </c:pt>
                <c:pt idx="66">
                  <c:v>-0.627569835857941</c:v>
                </c:pt>
                <c:pt idx="67">
                  <c:v>-0.349114931517127</c:v>
                </c:pt>
                <c:pt idx="68">
                  <c:v>-0.728447029569605</c:v>
                </c:pt>
                <c:pt idx="69">
                  <c:v>0.628985966940493</c:v>
                </c:pt>
                <c:pt idx="70">
                  <c:v>0.34774815380108</c:v>
                </c:pt>
                <c:pt idx="71">
                  <c:v>0.0466728734389234</c:v>
                </c:pt>
                <c:pt idx="72">
                  <c:v>-0.671795101060599</c:v>
                </c:pt>
                <c:pt idx="73">
                  <c:v>-1.541235955369683</c:v>
                </c:pt>
                <c:pt idx="74">
                  <c:v>-0.304142118844115</c:v>
                </c:pt>
                <c:pt idx="75">
                  <c:v>-1.342788894959576</c:v>
                </c:pt>
                <c:pt idx="76">
                  <c:v>-1.302733731555397</c:v>
                </c:pt>
                <c:pt idx="77">
                  <c:v>-0.540216719618773</c:v>
                </c:pt>
                <c:pt idx="78">
                  <c:v>-0.611223036109515</c:v>
                </c:pt>
                <c:pt idx="79">
                  <c:v>-0.677952201956381</c:v>
                </c:pt>
                <c:pt idx="80">
                  <c:v>-0.930048538870988</c:v>
                </c:pt>
                <c:pt idx="81">
                  <c:v>-1.216777371203675</c:v>
                </c:pt>
                <c:pt idx="82">
                  <c:v>0.897171652755157</c:v>
                </c:pt>
                <c:pt idx="83">
                  <c:v>0.276290045877113</c:v>
                </c:pt>
                <c:pt idx="84">
                  <c:v>-0.290009827962599</c:v>
                </c:pt>
                <c:pt idx="85">
                  <c:v>0.105815352991978</c:v>
                </c:pt>
                <c:pt idx="86">
                  <c:v>0.34967027971577</c:v>
                </c:pt>
                <c:pt idx="87">
                  <c:v>0.229284374081166</c:v>
                </c:pt>
                <c:pt idx="88">
                  <c:v>0.627149385685023</c:v>
                </c:pt>
                <c:pt idx="89">
                  <c:v>0.322509149002707</c:v>
                </c:pt>
                <c:pt idx="90">
                  <c:v>-0.167406618350752</c:v>
                </c:pt>
                <c:pt idx="91">
                  <c:v>-0.933102942772298</c:v>
                </c:pt>
                <c:pt idx="92">
                  <c:v>-2.492498770597967</c:v>
                </c:pt>
              </c:numCache>
            </c:numRef>
          </c:xVal>
          <c:yVal>
            <c:numRef>
              <c:f>ReprtCdGraph!$D$4:$D$96</c:f>
              <c:numCache>
                <c:formatCode>General</c:formatCode>
                <c:ptCount val="93"/>
                <c:pt idx="0">
                  <c:v>3.612903225806451</c:v>
                </c:pt>
                <c:pt idx="1">
                  <c:v>2.935483870967742</c:v>
                </c:pt>
                <c:pt idx="2">
                  <c:v>3.903225806451613</c:v>
                </c:pt>
                <c:pt idx="3">
                  <c:v>3.612903225806451</c:v>
                </c:pt>
                <c:pt idx="4">
                  <c:v>3.741935483870967</c:v>
                </c:pt>
                <c:pt idx="5">
                  <c:v>3.354838709677419</c:v>
                </c:pt>
                <c:pt idx="6">
                  <c:v>3.709677419354838</c:v>
                </c:pt>
                <c:pt idx="7">
                  <c:v>3.548387096774194</c:v>
                </c:pt>
                <c:pt idx="8">
                  <c:v>2.354838709677419</c:v>
                </c:pt>
                <c:pt idx="9">
                  <c:v>3.548387096774194</c:v>
                </c:pt>
                <c:pt idx="10">
                  <c:v>3.548387096774194</c:v>
                </c:pt>
                <c:pt idx="11">
                  <c:v>3.516129032258064</c:v>
                </c:pt>
                <c:pt idx="12">
                  <c:v>2.290322580645161</c:v>
                </c:pt>
                <c:pt idx="13">
                  <c:v>3.806451612903217</c:v>
                </c:pt>
                <c:pt idx="14">
                  <c:v>3.129032258064516</c:v>
                </c:pt>
                <c:pt idx="15">
                  <c:v>2.354838709677419</c:v>
                </c:pt>
                <c:pt idx="16">
                  <c:v>2.290322580645161</c:v>
                </c:pt>
                <c:pt idx="17">
                  <c:v>2.225806451612903</c:v>
                </c:pt>
                <c:pt idx="18">
                  <c:v>2.870967741935484</c:v>
                </c:pt>
                <c:pt idx="19">
                  <c:v>2.935483870967742</c:v>
                </c:pt>
                <c:pt idx="20">
                  <c:v>3.0</c:v>
                </c:pt>
                <c:pt idx="21">
                  <c:v>2.7741935483871</c:v>
                </c:pt>
                <c:pt idx="22">
                  <c:v>2.870967741935484</c:v>
                </c:pt>
                <c:pt idx="23">
                  <c:v>2.806451612903217</c:v>
                </c:pt>
                <c:pt idx="24">
                  <c:v>2.548387096774194</c:v>
                </c:pt>
                <c:pt idx="25">
                  <c:v>2.935483870967742</c:v>
                </c:pt>
                <c:pt idx="26">
                  <c:v>2.967741935483871</c:v>
                </c:pt>
                <c:pt idx="27">
                  <c:v>2.709677419354838</c:v>
                </c:pt>
                <c:pt idx="28">
                  <c:v>2.709677419354838</c:v>
                </c:pt>
                <c:pt idx="29">
                  <c:v>2.838709677419355</c:v>
                </c:pt>
                <c:pt idx="30">
                  <c:v>2.129032258064516</c:v>
                </c:pt>
                <c:pt idx="31">
                  <c:v>2.935483870967742</c:v>
                </c:pt>
                <c:pt idx="32">
                  <c:v>2.7741935483871</c:v>
                </c:pt>
                <c:pt idx="33">
                  <c:v>2.516129032258064</c:v>
                </c:pt>
                <c:pt idx="34">
                  <c:v>2.870967741935484</c:v>
                </c:pt>
                <c:pt idx="35">
                  <c:v>2.387096774193548</c:v>
                </c:pt>
                <c:pt idx="36">
                  <c:v>3.161290322580645</c:v>
                </c:pt>
                <c:pt idx="37">
                  <c:v>2.7741935483871</c:v>
                </c:pt>
                <c:pt idx="38">
                  <c:v>2.612903225806451</c:v>
                </c:pt>
                <c:pt idx="39">
                  <c:v>2.451612903225796</c:v>
                </c:pt>
                <c:pt idx="40">
                  <c:v>2.967741935483871</c:v>
                </c:pt>
                <c:pt idx="41">
                  <c:v>2.7741935483871</c:v>
                </c:pt>
                <c:pt idx="42">
                  <c:v>2.806451612903217</c:v>
                </c:pt>
                <c:pt idx="43">
                  <c:v>2.806451612903217</c:v>
                </c:pt>
                <c:pt idx="44">
                  <c:v>2.806451612903217</c:v>
                </c:pt>
                <c:pt idx="45">
                  <c:v>3.032258064516118</c:v>
                </c:pt>
                <c:pt idx="46">
                  <c:v>2.870967741935484</c:v>
                </c:pt>
                <c:pt idx="47">
                  <c:v>2.225806451612903</c:v>
                </c:pt>
                <c:pt idx="48">
                  <c:v>2.709677419354838</c:v>
                </c:pt>
                <c:pt idx="49">
                  <c:v>3.032258064516118</c:v>
                </c:pt>
                <c:pt idx="50">
                  <c:v>2.870967741935484</c:v>
                </c:pt>
                <c:pt idx="51">
                  <c:v>2.903225806451613</c:v>
                </c:pt>
                <c:pt idx="52">
                  <c:v>3.032258064516118</c:v>
                </c:pt>
                <c:pt idx="53">
                  <c:v>2.419354838709677</c:v>
                </c:pt>
                <c:pt idx="54">
                  <c:v>1.935483870967742</c:v>
                </c:pt>
                <c:pt idx="55">
                  <c:v>2.935483870967742</c:v>
                </c:pt>
                <c:pt idx="56">
                  <c:v>2.612903225806451</c:v>
                </c:pt>
                <c:pt idx="57">
                  <c:v>2.0</c:v>
                </c:pt>
                <c:pt idx="58">
                  <c:v>3.064516129032258</c:v>
                </c:pt>
                <c:pt idx="59">
                  <c:v>2.838709677419355</c:v>
                </c:pt>
                <c:pt idx="60">
                  <c:v>2.258064516129033</c:v>
                </c:pt>
                <c:pt idx="61">
                  <c:v>3.032258064516118</c:v>
                </c:pt>
                <c:pt idx="62">
                  <c:v>3.548387096774194</c:v>
                </c:pt>
                <c:pt idx="63">
                  <c:v>2.032258064516118</c:v>
                </c:pt>
                <c:pt idx="64">
                  <c:v>3.612903225806451</c:v>
                </c:pt>
                <c:pt idx="65">
                  <c:v>2.833333333333333</c:v>
                </c:pt>
                <c:pt idx="66">
                  <c:v>2.32258064516129</c:v>
                </c:pt>
                <c:pt idx="67">
                  <c:v>2.419354838709677</c:v>
                </c:pt>
                <c:pt idx="68">
                  <c:v>2.258064516129033</c:v>
                </c:pt>
                <c:pt idx="69">
                  <c:v>3.0</c:v>
                </c:pt>
                <c:pt idx="70">
                  <c:v>2.935483870967742</c:v>
                </c:pt>
                <c:pt idx="71">
                  <c:v>2.838709677419355</c:v>
                </c:pt>
                <c:pt idx="72">
                  <c:v>2.354838709677419</c:v>
                </c:pt>
                <c:pt idx="73">
                  <c:v>2.064516129032258</c:v>
                </c:pt>
                <c:pt idx="74">
                  <c:v>2.096774193548387</c:v>
                </c:pt>
                <c:pt idx="75">
                  <c:v>1.67741935483871</c:v>
                </c:pt>
                <c:pt idx="76">
                  <c:v>2.612903225806451</c:v>
                </c:pt>
                <c:pt idx="77">
                  <c:v>2.677419354838709</c:v>
                </c:pt>
                <c:pt idx="78">
                  <c:v>1.903225806451613</c:v>
                </c:pt>
                <c:pt idx="79">
                  <c:v>1.70967741935484</c:v>
                </c:pt>
                <c:pt idx="80">
                  <c:v>2.612903225806451</c:v>
                </c:pt>
                <c:pt idx="81">
                  <c:v>2.483870967741936</c:v>
                </c:pt>
                <c:pt idx="82">
                  <c:v>3.129032258064516</c:v>
                </c:pt>
                <c:pt idx="83">
                  <c:v>3.096774193548387</c:v>
                </c:pt>
                <c:pt idx="84">
                  <c:v>2.838709677419355</c:v>
                </c:pt>
                <c:pt idx="85">
                  <c:v>2.935483870967742</c:v>
                </c:pt>
                <c:pt idx="86">
                  <c:v>2.870967741935484</c:v>
                </c:pt>
                <c:pt idx="87">
                  <c:v>3.290322580645161</c:v>
                </c:pt>
                <c:pt idx="88">
                  <c:v>3.0</c:v>
                </c:pt>
                <c:pt idx="89">
                  <c:v>3.096774193548387</c:v>
                </c:pt>
                <c:pt idx="90">
                  <c:v>2.935483870967742</c:v>
                </c:pt>
                <c:pt idx="91">
                  <c:v>2.709677419354838</c:v>
                </c:pt>
                <c:pt idx="92">
                  <c:v>2.684210526315789</c:v>
                </c:pt>
              </c:numCache>
            </c:numRef>
          </c:yVal>
          <c:smooth val="0"/>
          <c:extLst xmlns:c16r2="http://schemas.microsoft.com/office/drawing/2015/06/chart">
            <c:ext xmlns:c16="http://schemas.microsoft.com/office/drawing/2014/chart" uri="{C3380CC4-5D6E-409C-BE32-E72D297353CC}">
              <c16:uniqueId val="{00000000-BA7F-B041-812B-206BFA28A38D}"/>
            </c:ext>
          </c:extLst>
        </c:ser>
        <c:dLbls>
          <c:showLegendKey val="0"/>
          <c:showVal val="0"/>
          <c:showCatName val="0"/>
          <c:showSerName val="0"/>
          <c:showPercent val="0"/>
          <c:showBubbleSize val="0"/>
        </c:dLbls>
        <c:axId val="-2133762648"/>
        <c:axId val="-2133759096"/>
      </c:scatterChart>
      <c:valAx>
        <c:axId val="-2133762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759096"/>
        <c:crosses val="autoZero"/>
        <c:crossBetween val="midCat"/>
      </c:valAx>
      <c:valAx>
        <c:axId val="-2133759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762648"/>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ReprtCdGraph!$C$4:$C$96</c:f>
              <c:numCache>
                <c:formatCode>General</c:formatCode>
                <c:ptCount val="93"/>
                <c:pt idx="0">
                  <c:v>0.419585208347545</c:v>
                </c:pt>
                <c:pt idx="1">
                  <c:v>-0.432616029930659</c:v>
                </c:pt>
                <c:pt idx="2">
                  <c:v>0.561459798517922</c:v>
                </c:pt>
                <c:pt idx="3">
                  <c:v>0.133242692275408</c:v>
                </c:pt>
                <c:pt idx="4">
                  <c:v>0.48469315291489</c:v>
                </c:pt>
                <c:pt idx="5">
                  <c:v>-0.359256856978577</c:v>
                </c:pt>
                <c:pt idx="6">
                  <c:v>0.236878012155275</c:v>
                </c:pt>
                <c:pt idx="7">
                  <c:v>0.413014101715583</c:v>
                </c:pt>
                <c:pt idx="8">
                  <c:v>0.101369904227085</c:v>
                </c:pt>
                <c:pt idx="9">
                  <c:v>0.294656924645725</c:v>
                </c:pt>
                <c:pt idx="10">
                  <c:v>0.130787894458023</c:v>
                </c:pt>
                <c:pt idx="11">
                  <c:v>0.163359566322804</c:v>
                </c:pt>
                <c:pt idx="12">
                  <c:v>-0.428296600827436</c:v>
                </c:pt>
                <c:pt idx="13">
                  <c:v>0.370669050738005</c:v>
                </c:pt>
                <c:pt idx="14">
                  <c:v>0.320565553081899</c:v>
                </c:pt>
                <c:pt idx="15">
                  <c:v>-0.111700519497322</c:v>
                </c:pt>
                <c:pt idx="16">
                  <c:v>-0.541710962751603</c:v>
                </c:pt>
                <c:pt idx="17">
                  <c:v>-0.681630080018991</c:v>
                </c:pt>
                <c:pt idx="18">
                  <c:v>-0.313700819374403</c:v>
                </c:pt>
                <c:pt idx="19">
                  <c:v>-0.00672490729465321</c:v>
                </c:pt>
                <c:pt idx="20">
                  <c:v>0.065509072046492</c:v>
                </c:pt>
                <c:pt idx="21">
                  <c:v>0.00894712450916417</c:v>
                </c:pt>
                <c:pt idx="22">
                  <c:v>0.0659789511804308</c:v>
                </c:pt>
                <c:pt idx="23">
                  <c:v>0.382750070668995</c:v>
                </c:pt>
                <c:pt idx="24">
                  <c:v>-0.435810009657311</c:v>
                </c:pt>
                <c:pt idx="25">
                  <c:v>0.11298657121745</c:v>
                </c:pt>
                <c:pt idx="26">
                  <c:v>0.00558764765081411</c:v>
                </c:pt>
                <c:pt idx="27">
                  <c:v>0.142978446465338</c:v>
                </c:pt>
                <c:pt idx="28">
                  <c:v>-0.269408390521774</c:v>
                </c:pt>
                <c:pt idx="29">
                  <c:v>0.554121520083902</c:v>
                </c:pt>
                <c:pt idx="30">
                  <c:v>0.0854002565707583</c:v>
                </c:pt>
                <c:pt idx="31">
                  <c:v>0.486273353959222</c:v>
                </c:pt>
                <c:pt idx="32">
                  <c:v>0.169562692415567</c:v>
                </c:pt>
                <c:pt idx="33">
                  <c:v>0.245140666546381</c:v>
                </c:pt>
                <c:pt idx="34">
                  <c:v>0.533307872665398</c:v>
                </c:pt>
                <c:pt idx="35">
                  <c:v>-0.405744790141828</c:v>
                </c:pt>
                <c:pt idx="36">
                  <c:v>-0.169397799752234</c:v>
                </c:pt>
                <c:pt idx="37">
                  <c:v>-1.358720924853273</c:v>
                </c:pt>
                <c:pt idx="38">
                  <c:v>-0.208292975856284</c:v>
                </c:pt>
                <c:pt idx="39">
                  <c:v>-0.122403298336707</c:v>
                </c:pt>
                <c:pt idx="40">
                  <c:v>0.379327692435893</c:v>
                </c:pt>
                <c:pt idx="41">
                  <c:v>-0.334663908603075</c:v>
                </c:pt>
                <c:pt idx="42">
                  <c:v>0.240283384605249</c:v>
                </c:pt>
                <c:pt idx="43">
                  <c:v>-0.312889375733236</c:v>
                </c:pt>
                <c:pt idx="44">
                  <c:v>0.268388740940471</c:v>
                </c:pt>
                <c:pt idx="45">
                  <c:v>0.528795888620607</c:v>
                </c:pt>
                <c:pt idx="46">
                  <c:v>0.0510760196998232</c:v>
                </c:pt>
                <c:pt idx="47">
                  <c:v>-0.37045457766417</c:v>
                </c:pt>
                <c:pt idx="48">
                  <c:v>0.489463846821193</c:v>
                </c:pt>
                <c:pt idx="49">
                  <c:v>0.597351064772806</c:v>
                </c:pt>
                <c:pt idx="50">
                  <c:v>-0.0665997124766057</c:v>
                </c:pt>
                <c:pt idx="51">
                  <c:v>0.455036739926331</c:v>
                </c:pt>
                <c:pt idx="52">
                  <c:v>0.0421861477066643</c:v>
                </c:pt>
                <c:pt idx="53">
                  <c:v>-0.6661852352022</c:v>
                </c:pt>
                <c:pt idx="54">
                  <c:v>-0.59331638820365</c:v>
                </c:pt>
                <c:pt idx="55">
                  <c:v>-0.341987262943252</c:v>
                </c:pt>
                <c:pt idx="56">
                  <c:v>0.00265157346875346</c:v>
                </c:pt>
                <c:pt idx="57">
                  <c:v>-0.827628417875105</c:v>
                </c:pt>
                <c:pt idx="58">
                  <c:v>0.131521676957425</c:v>
                </c:pt>
                <c:pt idx="59">
                  <c:v>0.734083753808534</c:v>
                </c:pt>
                <c:pt idx="60">
                  <c:v>-0.599094581650831</c:v>
                </c:pt>
                <c:pt idx="61">
                  <c:v>0.688121596308826</c:v>
                </c:pt>
                <c:pt idx="62">
                  <c:v>-0.255296179316419</c:v>
                </c:pt>
                <c:pt idx="63">
                  <c:v>-0.432919464906759</c:v>
                </c:pt>
                <c:pt idx="64">
                  <c:v>-0.207916506649499</c:v>
                </c:pt>
                <c:pt idx="65">
                  <c:v>-0.13935152076535</c:v>
                </c:pt>
                <c:pt idx="66">
                  <c:v>0.471562865752819</c:v>
                </c:pt>
                <c:pt idx="67">
                  <c:v>-0.426144926983105</c:v>
                </c:pt>
                <c:pt idx="68">
                  <c:v>0.0459355731174597</c:v>
                </c:pt>
                <c:pt idx="69">
                  <c:v>0.744555634784915</c:v>
                </c:pt>
                <c:pt idx="70">
                  <c:v>0.270420834670938</c:v>
                </c:pt>
                <c:pt idx="71">
                  <c:v>0.164030362132498</c:v>
                </c:pt>
                <c:pt idx="72">
                  <c:v>-0.311566815815227</c:v>
                </c:pt>
                <c:pt idx="73">
                  <c:v>-0.896534924545049</c:v>
                </c:pt>
                <c:pt idx="74">
                  <c:v>0.0109175101385599</c:v>
                </c:pt>
                <c:pt idx="75">
                  <c:v>-1.413902906908762</c:v>
                </c:pt>
                <c:pt idx="76">
                  <c:v>0.102404594456847</c:v>
                </c:pt>
                <c:pt idx="77">
                  <c:v>0.502249549534255</c:v>
                </c:pt>
                <c:pt idx="78">
                  <c:v>-0.187167229982886</c:v>
                </c:pt>
                <c:pt idx="79">
                  <c:v>-1.759310598380064</c:v>
                </c:pt>
                <c:pt idx="80">
                  <c:v>0.237313207037728</c:v>
                </c:pt>
                <c:pt idx="81">
                  <c:v>-0.967355353464379</c:v>
                </c:pt>
                <c:pt idx="82">
                  <c:v>0.541497472774118</c:v>
                </c:pt>
                <c:pt idx="83">
                  <c:v>0.284733289963603</c:v>
                </c:pt>
                <c:pt idx="84">
                  <c:v>-0.0727937802159501</c:v>
                </c:pt>
                <c:pt idx="85">
                  <c:v>-0.125584038868392</c:v>
                </c:pt>
                <c:pt idx="86">
                  <c:v>-0.376860915994829</c:v>
                </c:pt>
                <c:pt idx="87">
                  <c:v>0.356270668203022</c:v>
                </c:pt>
                <c:pt idx="88">
                  <c:v>0.14286676376418</c:v>
                </c:pt>
                <c:pt idx="89">
                  <c:v>0.331933547940793</c:v>
                </c:pt>
                <c:pt idx="90">
                  <c:v>-0.102772653229317</c:v>
                </c:pt>
                <c:pt idx="91">
                  <c:v>0.025119522931273</c:v>
                </c:pt>
                <c:pt idx="92">
                  <c:v>-1.032716893779425</c:v>
                </c:pt>
              </c:numCache>
            </c:numRef>
          </c:xVal>
          <c:yVal>
            <c:numRef>
              <c:f>ReprtCdGraph!$D$4:$D$96</c:f>
              <c:numCache>
                <c:formatCode>General</c:formatCode>
                <c:ptCount val="93"/>
                <c:pt idx="0">
                  <c:v>3.612903225806451</c:v>
                </c:pt>
                <c:pt idx="1">
                  <c:v>2.935483870967742</c:v>
                </c:pt>
                <c:pt idx="2">
                  <c:v>3.903225806451613</c:v>
                </c:pt>
                <c:pt idx="3">
                  <c:v>3.612903225806451</c:v>
                </c:pt>
                <c:pt idx="4">
                  <c:v>3.741935483870967</c:v>
                </c:pt>
                <c:pt idx="5">
                  <c:v>3.354838709677419</c:v>
                </c:pt>
                <c:pt idx="6">
                  <c:v>3.709677419354838</c:v>
                </c:pt>
                <c:pt idx="7">
                  <c:v>3.548387096774194</c:v>
                </c:pt>
                <c:pt idx="8">
                  <c:v>2.354838709677419</c:v>
                </c:pt>
                <c:pt idx="9">
                  <c:v>3.548387096774194</c:v>
                </c:pt>
                <c:pt idx="10">
                  <c:v>3.548387096774194</c:v>
                </c:pt>
                <c:pt idx="11">
                  <c:v>3.516129032258064</c:v>
                </c:pt>
                <c:pt idx="12">
                  <c:v>2.290322580645161</c:v>
                </c:pt>
                <c:pt idx="13">
                  <c:v>3.806451612903217</c:v>
                </c:pt>
                <c:pt idx="14">
                  <c:v>3.129032258064516</c:v>
                </c:pt>
                <c:pt idx="15">
                  <c:v>2.354838709677419</c:v>
                </c:pt>
                <c:pt idx="16">
                  <c:v>2.290322580645161</c:v>
                </c:pt>
                <c:pt idx="17">
                  <c:v>2.225806451612903</c:v>
                </c:pt>
                <c:pt idx="18">
                  <c:v>2.870967741935484</c:v>
                </c:pt>
                <c:pt idx="19">
                  <c:v>2.935483870967742</c:v>
                </c:pt>
                <c:pt idx="20">
                  <c:v>3.0</c:v>
                </c:pt>
                <c:pt idx="21">
                  <c:v>2.7741935483871</c:v>
                </c:pt>
                <c:pt idx="22">
                  <c:v>2.870967741935484</c:v>
                </c:pt>
                <c:pt idx="23">
                  <c:v>2.806451612903217</c:v>
                </c:pt>
                <c:pt idx="24">
                  <c:v>2.548387096774194</c:v>
                </c:pt>
                <c:pt idx="25">
                  <c:v>2.935483870967742</c:v>
                </c:pt>
                <c:pt idx="26">
                  <c:v>2.967741935483871</c:v>
                </c:pt>
                <c:pt idx="27">
                  <c:v>2.709677419354838</c:v>
                </c:pt>
                <c:pt idx="28">
                  <c:v>2.709677419354838</c:v>
                </c:pt>
                <c:pt idx="29">
                  <c:v>2.838709677419355</c:v>
                </c:pt>
                <c:pt idx="30">
                  <c:v>2.129032258064516</c:v>
                </c:pt>
                <c:pt idx="31">
                  <c:v>2.935483870967742</c:v>
                </c:pt>
                <c:pt idx="32">
                  <c:v>2.7741935483871</c:v>
                </c:pt>
                <c:pt idx="33">
                  <c:v>2.516129032258064</c:v>
                </c:pt>
                <c:pt idx="34">
                  <c:v>2.870967741935484</c:v>
                </c:pt>
                <c:pt idx="35">
                  <c:v>2.387096774193548</c:v>
                </c:pt>
                <c:pt idx="36">
                  <c:v>3.161290322580645</c:v>
                </c:pt>
                <c:pt idx="37">
                  <c:v>2.7741935483871</c:v>
                </c:pt>
                <c:pt idx="38">
                  <c:v>2.612903225806451</c:v>
                </c:pt>
                <c:pt idx="39">
                  <c:v>2.451612903225797</c:v>
                </c:pt>
                <c:pt idx="40">
                  <c:v>2.967741935483871</c:v>
                </c:pt>
                <c:pt idx="41">
                  <c:v>2.7741935483871</c:v>
                </c:pt>
                <c:pt idx="42">
                  <c:v>2.806451612903217</c:v>
                </c:pt>
                <c:pt idx="43">
                  <c:v>2.806451612903217</c:v>
                </c:pt>
                <c:pt idx="44">
                  <c:v>2.806451612903217</c:v>
                </c:pt>
                <c:pt idx="45">
                  <c:v>3.032258064516119</c:v>
                </c:pt>
                <c:pt idx="46">
                  <c:v>2.870967741935484</c:v>
                </c:pt>
                <c:pt idx="47">
                  <c:v>2.225806451612903</c:v>
                </c:pt>
                <c:pt idx="48">
                  <c:v>2.709677419354838</c:v>
                </c:pt>
                <c:pt idx="49">
                  <c:v>3.032258064516119</c:v>
                </c:pt>
                <c:pt idx="50">
                  <c:v>2.870967741935484</c:v>
                </c:pt>
                <c:pt idx="51">
                  <c:v>2.903225806451613</c:v>
                </c:pt>
                <c:pt idx="52">
                  <c:v>3.032258064516119</c:v>
                </c:pt>
                <c:pt idx="53">
                  <c:v>2.419354838709677</c:v>
                </c:pt>
                <c:pt idx="54">
                  <c:v>1.935483870967742</c:v>
                </c:pt>
                <c:pt idx="55">
                  <c:v>2.935483870967742</c:v>
                </c:pt>
                <c:pt idx="56">
                  <c:v>2.612903225806451</c:v>
                </c:pt>
                <c:pt idx="57">
                  <c:v>2.0</c:v>
                </c:pt>
                <c:pt idx="58">
                  <c:v>3.064516129032258</c:v>
                </c:pt>
                <c:pt idx="59">
                  <c:v>2.838709677419355</c:v>
                </c:pt>
                <c:pt idx="60">
                  <c:v>2.258064516129033</c:v>
                </c:pt>
                <c:pt idx="61">
                  <c:v>3.032258064516119</c:v>
                </c:pt>
                <c:pt idx="62">
                  <c:v>3.548387096774194</c:v>
                </c:pt>
                <c:pt idx="63">
                  <c:v>2.032258064516119</c:v>
                </c:pt>
                <c:pt idx="64">
                  <c:v>3.612903225806451</c:v>
                </c:pt>
                <c:pt idx="65">
                  <c:v>2.833333333333333</c:v>
                </c:pt>
                <c:pt idx="66">
                  <c:v>2.32258064516129</c:v>
                </c:pt>
                <c:pt idx="67">
                  <c:v>2.419354838709677</c:v>
                </c:pt>
                <c:pt idx="68">
                  <c:v>2.258064516129033</c:v>
                </c:pt>
                <c:pt idx="69">
                  <c:v>3.0</c:v>
                </c:pt>
                <c:pt idx="70">
                  <c:v>2.935483870967742</c:v>
                </c:pt>
                <c:pt idx="71">
                  <c:v>2.838709677419355</c:v>
                </c:pt>
                <c:pt idx="72">
                  <c:v>2.354838709677419</c:v>
                </c:pt>
                <c:pt idx="73">
                  <c:v>2.064516129032258</c:v>
                </c:pt>
                <c:pt idx="74">
                  <c:v>2.096774193548387</c:v>
                </c:pt>
                <c:pt idx="75">
                  <c:v>1.67741935483871</c:v>
                </c:pt>
                <c:pt idx="76">
                  <c:v>2.612903225806451</c:v>
                </c:pt>
                <c:pt idx="77">
                  <c:v>2.677419354838709</c:v>
                </c:pt>
                <c:pt idx="78">
                  <c:v>1.903225806451613</c:v>
                </c:pt>
                <c:pt idx="79">
                  <c:v>1.70967741935484</c:v>
                </c:pt>
                <c:pt idx="80">
                  <c:v>2.612903225806451</c:v>
                </c:pt>
                <c:pt idx="81">
                  <c:v>2.483870967741936</c:v>
                </c:pt>
                <c:pt idx="82">
                  <c:v>3.129032258064516</c:v>
                </c:pt>
                <c:pt idx="83">
                  <c:v>3.096774193548387</c:v>
                </c:pt>
                <c:pt idx="84">
                  <c:v>2.838709677419355</c:v>
                </c:pt>
                <c:pt idx="85">
                  <c:v>2.935483870967742</c:v>
                </c:pt>
                <c:pt idx="86">
                  <c:v>2.870967741935484</c:v>
                </c:pt>
                <c:pt idx="87">
                  <c:v>3.290322580645161</c:v>
                </c:pt>
                <c:pt idx="88">
                  <c:v>3.0</c:v>
                </c:pt>
                <c:pt idx="89">
                  <c:v>3.096774193548387</c:v>
                </c:pt>
                <c:pt idx="90">
                  <c:v>2.935483870967742</c:v>
                </c:pt>
                <c:pt idx="91">
                  <c:v>2.709677419354838</c:v>
                </c:pt>
                <c:pt idx="92">
                  <c:v>2.684210526315789</c:v>
                </c:pt>
              </c:numCache>
            </c:numRef>
          </c:yVal>
          <c:smooth val="0"/>
          <c:extLst xmlns:c16r2="http://schemas.microsoft.com/office/drawing/2015/06/chart">
            <c:ext xmlns:c16="http://schemas.microsoft.com/office/drawing/2014/chart" uri="{C3380CC4-5D6E-409C-BE32-E72D297353CC}">
              <c16:uniqueId val="{00000001-C09D-1540-8CC2-3F0888FDA2E6}"/>
            </c:ext>
          </c:extLst>
        </c:ser>
        <c:dLbls>
          <c:showLegendKey val="0"/>
          <c:showVal val="0"/>
          <c:showCatName val="0"/>
          <c:showSerName val="0"/>
          <c:showPercent val="0"/>
          <c:showBubbleSize val="0"/>
        </c:dLbls>
        <c:axId val="-2133433384"/>
        <c:axId val="-2133571640"/>
      </c:scatterChart>
      <c:valAx>
        <c:axId val="-2133433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571640"/>
        <c:crosses val="autoZero"/>
        <c:crossBetween val="midCat"/>
      </c:valAx>
      <c:valAx>
        <c:axId val="-2133571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43338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GoldSocEmo by StudentComposite</a:t>
            </a:r>
          </a:p>
        </c:rich>
      </c:tx>
      <c:layout/>
      <c:overlay val="0"/>
      <c:spPr>
        <a:noFill/>
        <a:ln>
          <a:noFill/>
        </a:ln>
        <a:effectLst/>
      </c:spPr>
    </c:title>
    <c:autoTitleDeleted val="0"/>
    <c:plotArea>
      <c:layout/>
      <c:scatterChart>
        <c:scatterStyle val="lineMarker"/>
        <c:varyColors val="0"/>
        <c:ser>
          <c:idx val="0"/>
          <c:order val="0"/>
          <c:tx>
            <c:strRef>
              <c:f>GoldResult!$E$4</c:f>
              <c:strCache>
                <c:ptCount val="1"/>
                <c:pt idx="0">
                  <c:v>Sum of GoldSocEmo</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GoldResult!$D$5:$D$99</c:f>
              <c:numCache>
                <c:formatCode>General</c:formatCode>
                <c:ptCount val="95"/>
                <c:pt idx="0">
                  <c:v>0.419585208347545</c:v>
                </c:pt>
                <c:pt idx="1">
                  <c:v>-0.432616029930659</c:v>
                </c:pt>
                <c:pt idx="2">
                  <c:v>0.561459798517922</c:v>
                </c:pt>
                <c:pt idx="3">
                  <c:v>0.133242692275408</c:v>
                </c:pt>
                <c:pt idx="4">
                  <c:v>0.48469315291489</c:v>
                </c:pt>
                <c:pt idx="5">
                  <c:v>-0.359256856978577</c:v>
                </c:pt>
                <c:pt idx="6">
                  <c:v>0.236878012155275</c:v>
                </c:pt>
                <c:pt idx="7">
                  <c:v>0.413014101715583</c:v>
                </c:pt>
                <c:pt idx="8">
                  <c:v>0.101369904227085</c:v>
                </c:pt>
                <c:pt idx="9">
                  <c:v>0.294656924645725</c:v>
                </c:pt>
                <c:pt idx="10">
                  <c:v>0.130787894458023</c:v>
                </c:pt>
                <c:pt idx="11">
                  <c:v>0.163359566322804</c:v>
                </c:pt>
                <c:pt idx="12">
                  <c:v>-0.428296600827436</c:v>
                </c:pt>
                <c:pt idx="13">
                  <c:v>0.370669050738005</c:v>
                </c:pt>
                <c:pt idx="14">
                  <c:v>0.320565553081899</c:v>
                </c:pt>
                <c:pt idx="15">
                  <c:v>-0.111700519497322</c:v>
                </c:pt>
                <c:pt idx="16">
                  <c:v>-0.541710962751603</c:v>
                </c:pt>
                <c:pt idx="17">
                  <c:v>-0.681630080018991</c:v>
                </c:pt>
                <c:pt idx="18">
                  <c:v>-0.313700819374403</c:v>
                </c:pt>
                <c:pt idx="19">
                  <c:v>0.268455216738583</c:v>
                </c:pt>
                <c:pt idx="20">
                  <c:v>-0.00672490729465321</c:v>
                </c:pt>
                <c:pt idx="21">
                  <c:v>0.065509072046492</c:v>
                </c:pt>
                <c:pt idx="22">
                  <c:v>0.00894712450916417</c:v>
                </c:pt>
                <c:pt idx="23">
                  <c:v>0.0659789511804308</c:v>
                </c:pt>
                <c:pt idx="24">
                  <c:v>0.382750070668995</c:v>
                </c:pt>
                <c:pt idx="25">
                  <c:v>-0.435810009657311</c:v>
                </c:pt>
                <c:pt idx="26">
                  <c:v>0.11298657121745</c:v>
                </c:pt>
                <c:pt idx="27">
                  <c:v>0.00558764765081411</c:v>
                </c:pt>
                <c:pt idx="28">
                  <c:v>-0.155989022559201</c:v>
                </c:pt>
                <c:pt idx="29">
                  <c:v>0.142978446465338</c:v>
                </c:pt>
                <c:pt idx="30">
                  <c:v>-0.269408390521774</c:v>
                </c:pt>
                <c:pt idx="31">
                  <c:v>0.554121520083902</c:v>
                </c:pt>
                <c:pt idx="32">
                  <c:v>0.0854002565707583</c:v>
                </c:pt>
                <c:pt idx="33">
                  <c:v>0.486273353959222</c:v>
                </c:pt>
                <c:pt idx="34">
                  <c:v>0.169562692415567</c:v>
                </c:pt>
                <c:pt idx="35">
                  <c:v>0.245140666546381</c:v>
                </c:pt>
                <c:pt idx="36">
                  <c:v>0.533307872665398</c:v>
                </c:pt>
                <c:pt idx="37">
                  <c:v>-0.405744790141828</c:v>
                </c:pt>
                <c:pt idx="38">
                  <c:v>-0.169397799752234</c:v>
                </c:pt>
                <c:pt idx="39">
                  <c:v>-1.358720924853273</c:v>
                </c:pt>
                <c:pt idx="40">
                  <c:v>-0.208292975856284</c:v>
                </c:pt>
                <c:pt idx="41">
                  <c:v>-0.122403298336707</c:v>
                </c:pt>
                <c:pt idx="42">
                  <c:v>0.379327692435893</c:v>
                </c:pt>
                <c:pt idx="43">
                  <c:v>-0.334663908603075</c:v>
                </c:pt>
                <c:pt idx="44">
                  <c:v>0.240283384605249</c:v>
                </c:pt>
                <c:pt idx="45">
                  <c:v>-0.312889375733236</c:v>
                </c:pt>
                <c:pt idx="46">
                  <c:v>0.268388740940471</c:v>
                </c:pt>
                <c:pt idx="47">
                  <c:v>0.528795888620607</c:v>
                </c:pt>
                <c:pt idx="48">
                  <c:v>0.0510760196998232</c:v>
                </c:pt>
                <c:pt idx="49">
                  <c:v>-0.37045457766417</c:v>
                </c:pt>
                <c:pt idx="50">
                  <c:v>0.489463846821193</c:v>
                </c:pt>
                <c:pt idx="51">
                  <c:v>0.597351064772806</c:v>
                </c:pt>
                <c:pt idx="52">
                  <c:v>-0.0665997124766057</c:v>
                </c:pt>
                <c:pt idx="53">
                  <c:v>0.455036739926331</c:v>
                </c:pt>
                <c:pt idx="54">
                  <c:v>0.0421861477066643</c:v>
                </c:pt>
                <c:pt idx="55">
                  <c:v>-0.6661852352022</c:v>
                </c:pt>
                <c:pt idx="56">
                  <c:v>-0.59331638820365</c:v>
                </c:pt>
                <c:pt idx="57">
                  <c:v>-0.341987262943252</c:v>
                </c:pt>
                <c:pt idx="58">
                  <c:v>0.00265157346875346</c:v>
                </c:pt>
                <c:pt idx="59">
                  <c:v>-0.827628417875105</c:v>
                </c:pt>
                <c:pt idx="60">
                  <c:v>0.131521676957425</c:v>
                </c:pt>
                <c:pt idx="61">
                  <c:v>0.734083753808534</c:v>
                </c:pt>
                <c:pt idx="62">
                  <c:v>-0.599094581650831</c:v>
                </c:pt>
                <c:pt idx="63">
                  <c:v>0.688121596308826</c:v>
                </c:pt>
                <c:pt idx="64">
                  <c:v>-0.255296179316419</c:v>
                </c:pt>
                <c:pt idx="65">
                  <c:v>-0.432919464906759</c:v>
                </c:pt>
                <c:pt idx="66">
                  <c:v>-0.207916506649499</c:v>
                </c:pt>
                <c:pt idx="67">
                  <c:v>-0.13935152076535</c:v>
                </c:pt>
                <c:pt idx="68">
                  <c:v>0.471562865752819</c:v>
                </c:pt>
                <c:pt idx="69">
                  <c:v>-0.426144926983105</c:v>
                </c:pt>
                <c:pt idx="70">
                  <c:v>0.0459355731174597</c:v>
                </c:pt>
                <c:pt idx="71">
                  <c:v>0.744555634784915</c:v>
                </c:pt>
                <c:pt idx="72">
                  <c:v>0.270420834670938</c:v>
                </c:pt>
                <c:pt idx="73">
                  <c:v>0.164030362132498</c:v>
                </c:pt>
                <c:pt idx="74">
                  <c:v>-0.311566815815227</c:v>
                </c:pt>
                <c:pt idx="75">
                  <c:v>-0.896534924545049</c:v>
                </c:pt>
                <c:pt idx="76">
                  <c:v>0.0109175101385599</c:v>
                </c:pt>
                <c:pt idx="77">
                  <c:v>-1.413902906908762</c:v>
                </c:pt>
                <c:pt idx="78">
                  <c:v>0.102404594456847</c:v>
                </c:pt>
                <c:pt idx="79">
                  <c:v>0.502249549534255</c:v>
                </c:pt>
                <c:pt idx="80">
                  <c:v>-0.187167229982886</c:v>
                </c:pt>
                <c:pt idx="81">
                  <c:v>-1.759310598380064</c:v>
                </c:pt>
                <c:pt idx="82">
                  <c:v>0.237313207037728</c:v>
                </c:pt>
                <c:pt idx="83">
                  <c:v>-0.967355353464379</c:v>
                </c:pt>
                <c:pt idx="84">
                  <c:v>0.541497472774118</c:v>
                </c:pt>
                <c:pt idx="85">
                  <c:v>0.284733289963603</c:v>
                </c:pt>
                <c:pt idx="86">
                  <c:v>-0.0727937802159501</c:v>
                </c:pt>
                <c:pt idx="87">
                  <c:v>-0.125584038868392</c:v>
                </c:pt>
                <c:pt idx="88">
                  <c:v>-0.376860915994829</c:v>
                </c:pt>
                <c:pt idx="89">
                  <c:v>0.356270668203022</c:v>
                </c:pt>
                <c:pt idx="90">
                  <c:v>0.14286676376418</c:v>
                </c:pt>
                <c:pt idx="91">
                  <c:v>0.331933547940793</c:v>
                </c:pt>
                <c:pt idx="92">
                  <c:v>-0.102772653229317</c:v>
                </c:pt>
                <c:pt idx="93">
                  <c:v>0.025119522931273</c:v>
                </c:pt>
                <c:pt idx="94">
                  <c:v>-1.032716893779425</c:v>
                </c:pt>
              </c:numCache>
            </c:numRef>
          </c:xVal>
          <c:yVal>
            <c:numRef>
              <c:f>GoldResult!$E$5:$E$99</c:f>
              <c:numCache>
                <c:formatCode>General</c:formatCode>
                <c:ptCount val="95"/>
                <c:pt idx="0">
                  <c:v>71.0</c:v>
                </c:pt>
                <c:pt idx="1">
                  <c:v>68.0</c:v>
                </c:pt>
                <c:pt idx="2">
                  <c:v>90.0</c:v>
                </c:pt>
                <c:pt idx="3">
                  <c:v>95.0</c:v>
                </c:pt>
                <c:pt idx="4">
                  <c:v>91.0</c:v>
                </c:pt>
                <c:pt idx="5">
                  <c:v>82.0</c:v>
                </c:pt>
                <c:pt idx="6">
                  <c:v>88.0</c:v>
                </c:pt>
                <c:pt idx="7">
                  <c:v>92.0</c:v>
                </c:pt>
                <c:pt idx="8">
                  <c:v>67.0</c:v>
                </c:pt>
                <c:pt idx="9">
                  <c:v>96.0</c:v>
                </c:pt>
                <c:pt idx="10">
                  <c:v>82.0</c:v>
                </c:pt>
                <c:pt idx="11">
                  <c:v>88.0</c:v>
                </c:pt>
                <c:pt idx="12">
                  <c:v>69.0</c:v>
                </c:pt>
                <c:pt idx="13">
                  <c:v>96.0</c:v>
                </c:pt>
                <c:pt idx="14">
                  <c:v>68.0</c:v>
                </c:pt>
                <c:pt idx="15">
                  <c:v>54.0</c:v>
                </c:pt>
                <c:pt idx="16">
                  <c:v>59.0</c:v>
                </c:pt>
                <c:pt idx="17">
                  <c:v>36.0</c:v>
                </c:pt>
                <c:pt idx="18">
                  <c:v>45.0</c:v>
                </c:pt>
                <c:pt idx="19">
                  <c:v>53.0</c:v>
                </c:pt>
                <c:pt idx="20">
                  <c:v>46.0</c:v>
                </c:pt>
                <c:pt idx="21">
                  <c:v>49.0</c:v>
                </c:pt>
                <c:pt idx="23">
                  <c:v>54.0</c:v>
                </c:pt>
                <c:pt idx="24">
                  <c:v>54.0</c:v>
                </c:pt>
                <c:pt idx="25">
                  <c:v>43.0</c:v>
                </c:pt>
                <c:pt idx="26">
                  <c:v>53.0</c:v>
                </c:pt>
                <c:pt idx="27">
                  <c:v>52.0</c:v>
                </c:pt>
                <c:pt idx="29">
                  <c:v>39.0</c:v>
                </c:pt>
                <c:pt idx="30">
                  <c:v>39.0</c:v>
                </c:pt>
                <c:pt idx="31">
                  <c:v>40.0</c:v>
                </c:pt>
                <c:pt idx="32">
                  <c:v>35.0</c:v>
                </c:pt>
                <c:pt idx="33">
                  <c:v>37.0</c:v>
                </c:pt>
                <c:pt idx="34">
                  <c:v>39.0</c:v>
                </c:pt>
                <c:pt idx="35">
                  <c:v>37.0</c:v>
                </c:pt>
                <c:pt idx="36">
                  <c:v>37.0</c:v>
                </c:pt>
                <c:pt idx="37">
                  <c:v>37.0</c:v>
                </c:pt>
                <c:pt idx="38">
                  <c:v>80.0</c:v>
                </c:pt>
                <c:pt idx="39">
                  <c:v>42.0</c:v>
                </c:pt>
                <c:pt idx="40">
                  <c:v>77.0</c:v>
                </c:pt>
                <c:pt idx="41">
                  <c:v>54.0</c:v>
                </c:pt>
                <c:pt idx="42">
                  <c:v>54.0</c:v>
                </c:pt>
                <c:pt idx="43">
                  <c:v>50.0</c:v>
                </c:pt>
                <c:pt idx="44">
                  <c:v>52.0</c:v>
                </c:pt>
                <c:pt idx="45">
                  <c:v>63.0</c:v>
                </c:pt>
                <c:pt idx="46">
                  <c:v>59.0</c:v>
                </c:pt>
                <c:pt idx="47">
                  <c:v>67.0</c:v>
                </c:pt>
                <c:pt idx="48">
                  <c:v>57.0</c:v>
                </c:pt>
                <c:pt idx="49">
                  <c:v>61.0</c:v>
                </c:pt>
                <c:pt idx="50">
                  <c:v>59.0</c:v>
                </c:pt>
                <c:pt idx="51">
                  <c:v>58.0</c:v>
                </c:pt>
                <c:pt idx="52">
                  <c:v>54.0</c:v>
                </c:pt>
                <c:pt idx="53">
                  <c:v>59.0</c:v>
                </c:pt>
                <c:pt idx="54">
                  <c:v>58.0</c:v>
                </c:pt>
                <c:pt idx="55">
                  <c:v>50.0</c:v>
                </c:pt>
                <c:pt idx="56">
                  <c:v>55.0</c:v>
                </c:pt>
                <c:pt idx="57">
                  <c:v>64.0</c:v>
                </c:pt>
                <c:pt idx="58">
                  <c:v>54.0</c:v>
                </c:pt>
                <c:pt idx="59">
                  <c:v>45.0</c:v>
                </c:pt>
                <c:pt idx="60">
                  <c:v>68.0</c:v>
                </c:pt>
                <c:pt idx="61">
                  <c:v>58.0</c:v>
                </c:pt>
                <c:pt idx="62">
                  <c:v>61.0</c:v>
                </c:pt>
                <c:pt idx="63">
                  <c:v>74.0</c:v>
                </c:pt>
                <c:pt idx="64">
                  <c:v>81.0</c:v>
                </c:pt>
                <c:pt idx="65">
                  <c:v>50.0</c:v>
                </c:pt>
                <c:pt idx="66">
                  <c:v>79.0</c:v>
                </c:pt>
                <c:pt idx="67">
                  <c:v>47.0</c:v>
                </c:pt>
                <c:pt idx="68">
                  <c:v>37.0</c:v>
                </c:pt>
                <c:pt idx="69">
                  <c:v>39.0</c:v>
                </c:pt>
                <c:pt idx="70">
                  <c:v>36.0</c:v>
                </c:pt>
                <c:pt idx="71">
                  <c:v>52.0</c:v>
                </c:pt>
                <c:pt idx="72">
                  <c:v>40.0</c:v>
                </c:pt>
                <c:pt idx="73">
                  <c:v>39.0</c:v>
                </c:pt>
                <c:pt idx="74">
                  <c:v>39.0</c:v>
                </c:pt>
                <c:pt idx="75">
                  <c:v>32.0</c:v>
                </c:pt>
                <c:pt idx="76">
                  <c:v>38.0</c:v>
                </c:pt>
                <c:pt idx="77">
                  <c:v>30.0</c:v>
                </c:pt>
                <c:pt idx="78">
                  <c:v>32.0</c:v>
                </c:pt>
                <c:pt idx="79">
                  <c:v>35.0</c:v>
                </c:pt>
                <c:pt idx="80">
                  <c:v>36.0</c:v>
                </c:pt>
                <c:pt idx="81">
                  <c:v>32.0</c:v>
                </c:pt>
                <c:pt idx="82">
                  <c:v>33.0</c:v>
                </c:pt>
                <c:pt idx="83">
                  <c:v>44.0</c:v>
                </c:pt>
                <c:pt idx="84">
                  <c:v>47.0</c:v>
                </c:pt>
                <c:pt idx="85">
                  <c:v>45.0</c:v>
                </c:pt>
                <c:pt idx="86">
                  <c:v>44.0</c:v>
                </c:pt>
                <c:pt idx="87">
                  <c:v>39.0</c:v>
                </c:pt>
                <c:pt idx="88">
                  <c:v>65.0</c:v>
                </c:pt>
                <c:pt idx="89">
                  <c:v>48.0</c:v>
                </c:pt>
                <c:pt idx="90">
                  <c:v>76.0</c:v>
                </c:pt>
                <c:pt idx="91">
                  <c:v>71.0</c:v>
                </c:pt>
                <c:pt idx="92">
                  <c:v>63.0</c:v>
                </c:pt>
                <c:pt idx="93">
                  <c:v>36.0</c:v>
                </c:pt>
                <c:pt idx="94">
                  <c:v>28.0</c:v>
                </c:pt>
              </c:numCache>
            </c:numRef>
          </c:yVal>
          <c:smooth val="0"/>
          <c:extLst xmlns:c16r2="http://schemas.microsoft.com/office/drawing/2015/06/chart">
            <c:ext xmlns:c16="http://schemas.microsoft.com/office/drawing/2014/chart" uri="{C3380CC4-5D6E-409C-BE32-E72D297353CC}">
              <c16:uniqueId val="{00000001-8B62-E547-8873-FC3D71CDFED6}"/>
            </c:ext>
          </c:extLst>
        </c:ser>
        <c:dLbls>
          <c:showLegendKey val="0"/>
          <c:showVal val="0"/>
          <c:showCatName val="0"/>
          <c:showSerName val="0"/>
          <c:showPercent val="0"/>
          <c:showBubbleSize val="0"/>
        </c:dLbls>
        <c:axId val="-2133780936"/>
        <c:axId val="-2133777336"/>
      </c:scatterChart>
      <c:valAx>
        <c:axId val="-2133780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777336"/>
        <c:crosses val="autoZero"/>
        <c:crossBetween val="midCat"/>
      </c:valAx>
      <c:valAx>
        <c:axId val="-2133777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78093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88713-D36C-F748-A6F8-0104710C2932}" type="datetimeFigureOut">
              <a:rPr lang="en-US" smtClean="0"/>
              <a:t>4/25/18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ACA14-EC18-C24C-8671-4ADB79163DC2}" type="slidenum">
              <a:rPr lang="en-US" smtClean="0"/>
              <a:t>‹#›</a:t>
            </a:fld>
            <a:endParaRPr lang="en-US"/>
          </a:p>
        </p:txBody>
      </p:sp>
    </p:spTree>
    <p:extLst>
      <p:ext uri="{BB962C8B-B14F-4D97-AF65-F5344CB8AC3E}">
        <p14:creationId xmlns:p14="http://schemas.microsoft.com/office/powerpoint/2010/main" val="42311299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1</a:t>
            </a:fld>
            <a:endParaRPr lang="en-US"/>
          </a:p>
        </p:txBody>
      </p:sp>
    </p:spTree>
    <p:extLst>
      <p:ext uri="{BB962C8B-B14F-4D97-AF65-F5344CB8AC3E}">
        <p14:creationId xmlns:p14="http://schemas.microsoft.com/office/powerpoint/2010/main" val="178997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rPr>
              <a:t>Some of the measures focused on children’s sensitivity</a:t>
            </a:r>
            <a:r>
              <a:rPr lang="en-US" sz="1200" baseline="0" dirty="0">
                <a:latin typeface="Arial"/>
              </a:rPr>
              <a:t> to </a:t>
            </a:r>
            <a:r>
              <a:rPr lang="en-US" sz="1200" dirty="0">
                <a:latin typeface="Arial"/>
              </a:rPr>
              <a:t>cues</a:t>
            </a:r>
            <a:r>
              <a:rPr lang="en-US" sz="1200" baseline="0" dirty="0">
                <a:latin typeface="Arial"/>
              </a:rPr>
              <a:t> to different kinds of relationships – certainly, if you are going to be able to participate effectively in a group and negotiate social </a:t>
            </a:r>
            <a:r>
              <a:rPr lang="en-US" sz="1200" baseline="0" dirty="0" smtClean="0">
                <a:latin typeface="Arial"/>
              </a:rPr>
              <a:t>relationships, </a:t>
            </a:r>
            <a:r>
              <a:rPr lang="en-US" sz="1200" baseline="0" dirty="0">
                <a:latin typeface="Arial"/>
              </a:rPr>
              <a:t>you need to have some way of assessing whose </a:t>
            </a:r>
            <a:r>
              <a:rPr lang="en-US" sz="1200" baseline="0" dirty="0" smtClean="0">
                <a:latin typeface="Arial"/>
              </a:rPr>
              <a:t>friends </a:t>
            </a:r>
            <a:r>
              <a:rPr lang="en-US" sz="1200" baseline="0" dirty="0">
                <a:latin typeface="Arial"/>
              </a:rPr>
              <a:t>with who and who is has more or less social power – large growing research literature on the dev of these capacities, though not with a school context in mind.</a:t>
            </a:r>
            <a:endParaRPr lang="en-US" sz="1200" dirty="0">
              <a:latin typeface="Arial"/>
            </a:endParaRPr>
          </a:p>
          <a:p>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10</a:t>
            </a:fld>
            <a:endParaRPr lang="en-US"/>
          </a:p>
        </p:txBody>
      </p:sp>
    </p:spTree>
    <p:extLst>
      <p:ext uri="{BB962C8B-B14F-4D97-AF65-F5344CB8AC3E}">
        <p14:creationId xmlns:p14="http://schemas.microsoft.com/office/powerpoint/2010/main" val="390896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measures focused on children’s developing skills of being a good social learner – so</a:t>
            </a:r>
            <a:r>
              <a:rPr lang="en-US" baseline="0" dirty="0"/>
              <a:t> this includes being interested in how people are doing a task and being able to copy that way.  And, knowing whom to ask if you don’t know something – peers good for some things; adults for others.</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11</a:t>
            </a:fld>
            <a:endParaRPr lang="en-US"/>
          </a:p>
        </p:txBody>
      </p:sp>
    </p:spTree>
    <p:extLst>
      <p:ext uri="{BB962C8B-B14F-4D97-AF65-F5344CB8AC3E}">
        <p14:creationId xmlns:p14="http://schemas.microsoft.com/office/powerpoint/2010/main" val="390896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So measures</a:t>
            </a:r>
            <a:r>
              <a:rPr lang="en-US" baseline="0" dirty="0"/>
              <a:t> of executive functioning</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12</a:t>
            </a:fld>
            <a:endParaRPr lang="en-US"/>
          </a:p>
        </p:txBody>
      </p:sp>
    </p:spTree>
    <p:extLst>
      <p:ext uri="{BB962C8B-B14F-4D97-AF65-F5344CB8AC3E}">
        <p14:creationId xmlns:p14="http://schemas.microsoft.com/office/powerpoint/2010/main" val="390896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also just asked kids if they liked school and if they friends</a:t>
            </a:r>
          </a:p>
          <a:p>
            <a:r>
              <a:rPr lang="en-US" b="0" dirty="0"/>
              <a:t>And</a:t>
            </a:r>
            <a:r>
              <a:rPr lang="en-US" b="0" baseline="0" dirty="0"/>
              <a:t> those data are easy to show – as you’ll see the vast majority of children said they really liked school and that they had friends </a:t>
            </a:r>
            <a:endParaRPr lang="en-US" b="0" dirty="0"/>
          </a:p>
        </p:txBody>
      </p:sp>
      <p:sp>
        <p:nvSpPr>
          <p:cNvPr id="4" name="Slide Number Placeholder 3"/>
          <p:cNvSpPr>
            <a:spLocks noGrp="1"/>
          </p:cNvSpPr>
          <p:nvPr>
            <p:ph type="sldNum" sz="quarter" idx="10"/>
          </p:nvPr>
        </p:nvSpPr>
        <p:spPr/>
        <p:txBody>
          <a:bodyPr/>
          <a:lstStyle/>
          <a:p>
            <a:fld id="{44BACA14-EC18-C24C-8671-4ADB79163DC2}" type="slidenum">
              <a:rPr lang="en-US" smtClean="0"/>
              <a:t>13</a:t>
            </a:fld>
            <a:endParaRPr lang="en-US"/>
          </a:p>
        </p:txBody>
      </p:sp>
    </p:spTree>
    <p:extLst>
      <p:ext uri="{BB962C8B-B14F-4D97-AF65-F5344CB8AC3E}">
        <p14:creationId xmlns:p14="http://schemas.microsoft.com/office/powerpoint/2010/main" val="390896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latin typeface="+mn-lt"/>
                <a:ea typeface="+mn-ea"/>
                <a:cs typeface="+mn-cs"/>
              </a:rPr>
              <a:t>Sample was diverse – half girls, half boys; less than half of children were white; about half on free/reduced lunch</a:t>
            </a:r>
          </a:p>
          <a:p>
            <a:pPr marL="171450" indent="-171450">
              <a:buFontTx/>
              <a:buChar char="-"/>
            </a:pPr>
            <a:endParaRPr lang="en-US" sz="1200" kern="1200" baseline="0" dirty="0">
              <a:solidFill>
                <a:schemeClr val="tx1"/>
              </a:solidFill>
              <a:latin typeface="+mn-lt"/>
              <a:ea typeface="+mn-ea"/>
              <a:cs typeface="+mn-cs"/>
            </a:endParaRPr>
          </a:p>
          <a:p>
            <a:pPr marL="0" indent="0">
              <a:buFontTx/>
              <a:buNone/>
            </a:pPr>
            <a:r>
              <a:rPr lang="en-US" sz="1200" kern="1200" baseline="0" dirty="0">
                <a:solidFill>
                  <a:schemeClr val="tx1"/>
                </a:solidFill>
                <a:latin typeface="+mn-lt"/>
                <a:ea typeface="+mn-ea"/>
                <a:cs typeface="+mn-cs"/>
              </a:rPr>
              <a:t>LAST:  Just going to highlight a couple of our analyses for you.</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4BACA14-EC18-C24C-8671-4ADB79163DC2}" type="slidenum">
              <a:rPr lang="en-US" smtClean="0"/>
              <a:t>14</a:t>
            </a:fld>
            <a:endParaRPr lang="en-US"/>
          </a:p>
        </p:txBody>
      </p:sp>
    </p:spTree>
    <p:extLst>
      <p:ext uri="{BB962C8B-B14F-4D97-AF65-F5344CB8AC3E}">
        <p14:creationId xmlns:p14="http://schemas.microsoft.com/office/powerpoint/2010/main" val="1676719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teacher’s average rating of the student (Y axis) as a function of the student’s average performance on our tasks</a:t>
            </a:r>
          </a:p>
          <a:p>
            <a:r>
              <a:rPr lang="en-US" dirty="0"/>
              <a:t>Correlated at R= .51</a:t>
            </a:r>
          </a:p>
          <a:p>
            <a:endParaRPr lang="en-US" dirty="0"/>
          </a:p>
          <a:p>
            <a:r>
              <a:rPr lang="en-US" dirty="0"/>
              <a:t>Teachers</a:t>
            </a:r>
            <a:r>
              <a:rPr lang="en-US" baseline="0" dirty="0"/>
              <a:t>’ ratings of how their students would do on our tasks were correlated with how well students did on our tasks.  Thus, teachers know their students (not surprisingly!).  Related, suggests are measures aren’t off-base.</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15</a:t>
            </a:fld>
            <a:endParaRPr lang="en-US"/>
          </a:p>
        </p:txBody>
      </p:sp>
    </p:spTree>
    <p:extLst>
      <p:ext uri="{BB962C8B-B14F-4D97-AF65-F5344CB8AC3E}">
        <p14:creationId xmlns:p14="http://schemas.microsoft.com/office/powerpoint/2010/main" val="358399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a very similar relationship, looking</a:t>
            </a:r>
            <a:r>
              <a:rPr lang="en-US" baseline="0" dirty="0"/>
              <a:t> at how well our tasks correlate with SEL report card items.  Again, you see a relationship, though just as in the previous graph it’s not perfect – and I’ll come back to that in a minute.</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16</a:t>
            </a:fld>
            <a:endParaRPr lang="en-US"/>
          </a:p>
        </p:txBody>
      </p:sp>
    </p:spTree>
    <p:extLst>
      <p:ext uri="{BB962C8B-B14F-4D97-AF65-F5344CB8AC3E}">
        <p14:creationId xmlns:p14="http://schemas.microsoft.com/office/powerpoint/2010/main" val="64930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is liking school, figuring out </a:t>
            </a:r>
            <a:r>
              <a:rPr lang="en-US" b="1" dirty="0" err="1"/>
              <a:t>hierachies</a:t>
            </a:r>
            <a:r>
              <a:rPr lang="en-US" b="1" dirty="0"/>
              <a:t> and copying</a:t>
            </a:r>
          </a:p>
          <a:p>
            <a:endParaRPr lang="en-US" b="1" dirty="0"/>
          </a:p>
          <a:p>
            <a:r>
              <a:rPr lang="en-US" b="1" dirty="0"/>
              <a:t>Worst</a:t>
            </a:r>
            <a:r>
              <a:rPr lang="en-US" b="1" baseline="0" dirty="0"/>
              <a:t> is a norms task (</a:t>
            </a:r>
            <a:r>
              <a:rPr lang="en-US" sz="1200" kern="1200" dirty="0">
                <a:solidFill>
                  <a:schemeClr val="tx1"/>
                </a:solidFill>
                <a:latin typeface="+mn-lt"/>
                <a:ea typeface="+mn-ea"/>
                <a:cs typeface="+mn-cs"/>
              </a:rPr>
              <a:t>“Knowing when you have choice to do whatever you want, </a:t>
            </a:r>
            <a:r>
              <a:rPr lang="en-US" sz="1200" kern="1200" dirty="0" err="1">
                <a:solidFill>
                  <a:schemeClr val="tx1"/>
                </a:solidFill>
                <a:latin typeface="+mn-lt"/>
                <a:ea typeface="+mn-ea"/>
                <a:cs typeface="+mn-cs"/>
              </a:rPr>
              <a:t>vs</a:t>
            </a:r>
            <a:r>
              <a:rPr lang="en-US" sz="1200" kern="1200" dirty="0">
                <a:solidFill>
                  <a:schemeClr val="tx1"/>
                </a:solidFill>
                <a:latin typeface="+mn-lt"/>
                <a:ea typeface="+mn-ea"/>
                <a:cs typeface="+mn-cs"/>
              </a:rPr>
              <a:t> when there is a right way you are supposed to do something” – Seeing that those are DIFFERENT)</a:t>
            </a:r>
            <a:r>
              <a:rPr lang="en-US" b="1" baseline="0" dirty="0"/>
              <a:t>, school friends, and determining expertise</a:t>
            </a:r>
            <a:endParaRPr lang="en-US" b="1" dirty="0"/>
          </a:p>
        </p:txBody>
      </p:sp>
      <p:sp>
        <p:nvSpPr>
          <p:cNvPr id="4" name="Slide Number Placeholder 3"/>
          <p:cNvSpPr>
            <a:spLocks noGrp="1"/>
          </p:cNvSpPr>
          <p:nvPr>
            <p:ph type="sldNum" sz="quarter" idx="10"/>
          </p:nvPr>
        </p:nvSpPr>
        <p:spPr/>
        <p:txBody>
          <a:bodyPr/>
          <a:lstStyle/>
          <a:p>
            <a:fld id="{44BACA14-EC18-C24C-8671-4ADB79163DC2}" type="slidenum">
              <a:rPr lang="en-US" smtClean="0"/>
              <a:t>17</a:t>
            </a:fld>
            <a:endParaRPr lang="en-US"/>
          </a:p>
        </p:txBody>
      </p:sp>
    </p:spTree>
    <p:extLst>
      <p:ext uri="{BB962C8B-B14F-4D97-AF65-F5344CB8AC3E}">
        <p14:creationId xmlns:p14="http://schemas.microsoft.com/office/powerpoint/2010/main" val="649302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And we found</a:t>
            </a:r>
            <a:r>
              <a:rPr lang="en-US" baseline="0" dirty="0"/>
              <a:t> – based on our interviews and observations – that they reported many strategies for teaching </a:t>
            </a:r>
            <a:r>
              <a:rPr lang="en-US" baseline="0" dirty="0" smtClean="0"/>
              <a:t>skills</a:t>
            </a:r>
            <a:r>
              <a:rPr lang="en-US" baseline="0" dirty="0"/>
              <a:t>, including ones suggested by CC, as well as looking for opportunities in natural play</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a:t>Suggests they aren’t off-base, but also suggests we might be picking up on variance that isn’t perhaps captured by ratings. </a:t>
            </a:r>
            <a:r>
              <a:rPr lang="en-US" sz="1200" dirty="0">
                <a:latin typeface="Arial"/>
              </a:rPr>
              <a:t>(more analyses to come, though!)</a:t>
            </a:r>
          </a:p>
          <a:p>
            <a:pPr marL="0" indent="0">
              <a:buNone/>
            </a:pPr>
            <a:endParaRPr lang="en-US" baseline="0" dirty="0"/>
          </a:p>
          <a:p>
            <a:pPr marL="228600" indent="-228600">
              <a:buAutoNum type="arabicParenBoth"/>
            </a:pPr>
            <a:r>
              <a:rPr lang="en-US" baseline="0" dirty="0"/>
              <a:t>Real test of the utility of our measures and whether they add anything – and if some measures are more useful than others</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18</a:t>
            </a:fld>
            <a:endParaRPr lang="en-US"/>
          </a:p>
        </p:txBody>
      </p:sp>
    </p:spTree>
    <p:extLst>
      <p:ext uri="{BB962C8B-B14F-4D97-AF65-F5344CB8AC3E}">
        <p14:creationId xmlns:p14="http://schemas.microsoft.com/office/powerpoint/2010/main" val="150982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19</a:t>
            </a:fld>
            <a:endParaRPr lang="en-US"/>
          </a:p>
        </p:txBody>
      </p:sp>
    </p:spTree>
    <p:extLst>
      <p:ext uri="{BB962C8B-B14F-4D97-AF65-F5344CB8AC3E}">
        <p14:creationId xmlns:p14="http://schemas.microsoft.com/office/powerpoint/2010/main" val="150982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Many researchers think social skills (making </a:t>
            </a:r>
            <a:r>
              <a:rPr lang="en-US" sz="1200" kern="1200" dirty="0">
                <a:solidFill>
                  <a:schemeClr val="tx1"/>
                </a:solidFill>
                <a:effectLst/>
                <a:latin typeface="+mn-lt"/>
                <a:ea typeface="+mn-ea"/>
                <a:cs typeface="+mn-cs"/>
              </a:rPr>
              <a:t>friends,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getting along with others,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dirty="0"/>
              <a:t>are important for children’s school (and later) success.</a:t>
            </a:r>
            <a:r>
              <a:rPr lang="en-US" baseline="0" dirty="0"/>
              <a:t>  </a:t>
            </a:r>
            <a:r>
              <a:rPr lang="en-US" dirty="0"/>
              <a:t>But </a:t>
            </a:r>
            <a:r>
              <a:rPr lang="is-IS" dirty="0"/>
              <a:t>… less agreement about how to measure them. We </a:t>
            </a:r>
            <a:r>
              <a:rPr lang="is-IS" baseline="0" dirty="0"/>
              <a:t>have fairly well developed, objective measures for assessing more traditional “academic skills” [CLICK} test of pre-reading and pre-numerical skills, for example. So, we can say to a parent how many letters her child recognizes for, example.  But there’s not the equilavant for social skills.</a:t>
            </a:r>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a:p>
          <a:p>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2</a:t>
            </a:fld>
            <a:endParaRPr lang="en-US"/>
          </a:p>
        </p:txBody>
      </p:sp>
    </p:spTree>
    <p:extLst>
      <p:ext uri="{BB962C8B-B14F-4D97-AF65-F5344CB8AC3E}">
        <p14:creationId xmlns:p14="http://schemas.microsoft.com/office/powerpoint/2010/main" val="230771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.68</a:t>
            </a:r>
          </a:p>
          <a:p>
            <a:r>
              <a:rPr lang="en-US" dirty="0"/>
              <a:t>So teachers</a:t>
            </a:r>
            <a:r>
              <a:rPr lang="en-US" baseline="0" dirty="0"/>
              <a:t> predicted own scores well</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20</a:t>
            </a:fld>
            <a:endParaRPr lang="en-US"/>
          </a:p>
        </p:txBody>
      </p:sp>
    </p:spTree>
    <p:extLst>
      <p:ext uri="{BB962C8B-B14F-4D97-AF65-F5344CB8AC3E}">
        <p14:creationId xmlns:p14="http://schemas.microsoft.com/office/powerpoint/2010/main" val="3798247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 .56</a:t>
            </a:r>
          </a:p>
          <a:p>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21</a:t>
            </a:fld>
            <a:endParaRPr lang="en-US"/>
          </a:p>
        </p:txBody>
      </p:sp>
    </p:spTree>
    <p:extLst>
      <p:ext uri="{BB962C8B-B14F-4D97-AF65-F5344CB8AC3E}">
        <p14:creationId xmlns:p14="http://schemas.microsoft.com/office/powerpoint/2010/main" val="1998285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CA14-EC18-C24C-8671-4ADB79163DC2}" type="slidenum">
              <a:rPr lang="en-US" smtClean="0"/>
              <a:t>22</a:t>
            </a:fld>
            <a:endParaRPr lang="en-US"/>
          </a:p>
        </p:txBody>
      </p:sp>
    </p:spTree>
    <p:extLst>
      <p:ext uri="{BB962C8B-B14F-4D97-AF65-F5344CB8AC3E}">
        <p14:creationId xmlns:p14="http://schemas.microsoft.com/office/powerpoint/2010/main" val="215852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a:t>What we have instead are ratings (MMSD 4K school sites use GOLD; community sites can use GOLD or their own tools) and grades from teachers reporting on children’s social skills.</a:t>
            </a:r>
          </a:p>
          <a:p>
            <a:r>
              <a:rPr lang="is-IS" baseline="0" dirty="0"/>
              <a:t>Why is this a problem?  Well, first of all, it might not be. Teachers know their students well and observe them across mulitiple contexts. The grades and ratings they give might be the right way to measures social skills.</a:t>
            </a:r>
          </a:p>
          <a:p>
            <a:endParaRPr lang="is-IS" baseline="0" dirty="0"/>
          </a:p>
          <a:p>
            <a:r>
              <a:rPr lang="is-IS" baseline="0" dirty="0"/>
              <a:t>However, we reasoned that one could imagine problems with this approach. (1) For example, some aspects of social development might be easier to see than others. Thus, some skills – including areas of strength and to-be-developed strengths – may go unmeasured. (2) Further, assessing social skills – knowing what </a:t>
            </a:r>
            <a:r>
              <a:rPr lang="is-IS" baseline="0" dirty="0" smtClean="0"/>
              <a:t>signs to </a:t>
            </a:r>
            <a:r>
              <a:rPr lang="is-IS" baseline="0" dirty="0"/>
              <a:t>look for, what to try to elicit, what’s typical, etc -- could be hard for less experienced teachers. (3) Finally, one could imagine implicit or cultural biases in evaluation, which could lead to over/under-identificaiton of skills in individual children.  </a:t>
            </a:r>
          </a:p>
          <a:p>
            <a:endParaRPr lang="is-IS" dirty="0"/>
          </a:p>
          <a:p>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3</a:t>
            </a:fld>
            <a:endParaRPr lang="en-US"/>
          </a:p>
        </p:txBody>
      </p:sp>
    </p:spTree>
    <p:extLst>
      <p:ext uri="{BB962C8B-B14F-4D97-AF65-F5344CB8AC3E}">
        <p14:creationId xmlns:p14="http://schemas.microsoft.com/office/powerpoint/2010/main" val="230771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Thus,</a:t>
            </a:r>
            <a:r>
              <a:rPr lang="en-US" baseline="0" dirty="0"/>
              <a:t> the focus of our MEP project was on understanding how social skills are currently thought about and measured in 4K, and to see if we could contribute useful measures</a:t>
            </a:r>
          </a:p>
          <a:p>
            <a:r>
              <a:rPr lang="en-US" baseline="0" dirty="0"/>
              <a:t>Our project had multiple phases [CLICK] In phase 1</a:t>
            </a:r>
            <a:r>
              <a:rPr lang="is-IS" baseline="0" dirty="0"/>
              <a:t>….</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4</a:t>
            </a:fld>
            <a:endParaRPr lang="en-US"/>
          </a:p>
        </p:txBody>
      </p:sp>
    </p:spTree>
    <p:extLst>
      <p:ext uri="{BB962C8B-B14F-4D97-AF65-F5344CB8AC3E}">
        <p14:creationId xmlns:p14="http://schemas.microsoft.com/office/powerpoint/2010/main" val="150982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in line with stated goals of MMSD – but it was meaningful to hear that because in our interviews we made it clear that we weren’t representing the district and we wanted teachers’ and administrators’ honest thoughts in response to our questions.</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5</a:t>
            </a:fld>
            <a:endParaRPr lang="en-US"/>
          </a:p>
        </p:txBody>
      </p:sp>
    </p:spTree>
    <p:extLst>
      <p:ext uri="{BB962C8B-B14F-4D97-AF65-F5344CB8AC3E}">
        <p14:creationId xmlns:p14="http://schemas.microsoft.com/office/powerpoint/2010/main" val="317024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all heard of executive function, mindsets, and</a:t>
            </a:r>
            <a:r>
              <a:rPr lang="en-US" sz="1200" kern="1200" baseline="0" dirty="0">
                <a:solidFill>
                  <a:schemeClr val="tx1"/>
                </a:solidFill>
                <a:latin typeface="+mn-lt"/>
                <a:ea typeface="+mn-ea"/>
                <a:cs typeface="+mn-cs"/>
              </a:rPr>
              <a:t> self control – and teachers certainly listed such skills when we asked which skills were important to develop.</a:t>
            </a:r>
          </a:p>
          <a:p>
            <a:r>
              <a:rPr lang="en-US" sz="1200" kern="1200" dirty="0">
                <a:solidFill>
                  <a:schemeClr val="tx1"/>
                </a:solidFill>
                <a:latin typeface="+mn-lt"/>
                <a:ea typeface="+mn-ea"/>
                <a:cs typeface="+mn-cs"/>
              </a:rPr>
              <a:t>Those are important, but there is a lot more to social skills than that</a:t>
            </a:r>
          </a:p>
          <a:p>
            <a:r>
              <a:rPr lang="en-US" sz="1200" kern="1200" dirty="0">
                <a:solidFill>
                  <a:schemeClr val="tx1"/>
                </a:solidFill>
                <a:latin typeface="+mn-lt"/>
                <a:ea typeface="+mn-ea"/>
                <a:cs typeface="+mn-cs"/>
              </a:rPr>
              <a:t> </a:t>
            </a:r>
            <a:r>
              <a:rPr lang="en-US" i="0" baseline="0" dirty="0">
                <a:effectLst/>
              </a:rPr>
              <a:t>[CLICK]</a:t>
            </a:r>
          </a:p>
          <a:p>
            <a:r>
              <a:rPr lang="en-US" i="0" baseline="0" dirty="0">
                <a:effectLst/>
              </a:rPr>
              <a:t> And teachers appreciated that and went on to list a variety of what we’d call “interpersonal skills” – so skills that take place between people rather than within a person. And these are the domains where there’s especially a paucity of direct measures in the field.  </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6</a:t>
            </a:fld>
            <a:endParaRPr lang="en-US"/>
          </a:p>
        </p:txBody>
      </p:sp>
    </p:spTree>
    <p:extLst>
      <p:ext uri="{BB962C8B-B14F-4D97-AF65-F5344CB8AC3E}">
        <p14:creationId xmlns:p14="http://schemas.microsoft.com/office/powerpoint/2010/main" val="122977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As I said</a:t>
            </a:r>
            <a:r>
              <a:rPr lang="en-US" sz="1200" kern="1200" baseline="0" dirty="0">
                <a:solidFill>
                  <a:schemeClr val="tx1"/>
                </a:solidFill>
                <a:latin typeface="+mn-lt"/>
                <a:ea typeface="+mn-ea"/>
                <a:cs typeface="+mn-cs"/>
              </a:rPr>
              <a:t> earlier, it’s not true that MMSD 4K isn’t assessing children’s social skill development – students receive report cards (that include SEL items), and teachers produce GOLD ratings for each child (at least in school sites), including ones focused on SEL.  We were interested in what educators thought of these measures, with an eye toward what we might be able to add.</a:t>
            </a:r>
          </a:p>
          <a:p>
            <a:endParaRPr lang="en-US"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 Some discussion about</a:t>
            </a:r>
            <a:r>
              <a:rPr lang="en-US" sz="1200" kern="1200" baseline="0" dirty="0">
                <a:solidFill>
                  <a:schemeClr val="tx1"/>
                </a:solidFill>
                <a:latin typeface="+mn-lt"/>
                <a:ea typeface="+mn-ea"/>
                <a:cs typeface="+mn-cs"/>
              </a:rPr>
              <a:t> the fact that even though SEL skills are the most important skills to be developing in 4K, that isn’t reflected on the report card – other non-social skills make </a:t>
            </a:r>
            <a:r>
              <a:rPr lang="en-US" sz="1200" kern="1200" baseline="0" dirty="0" smtClean="0">
                <a:solidFill>
                  <a:schemeClr val="tx1"/>
                </a:solidFill>
                <a:latin typeface="+mn-lt"/>
                <a:ea typeface="+mn-ea"/>
                <a:cs typeface="+mn-cs"/>
              </a:rPr>
              <a:t>up </a:t>
            </a:r>
            <a:r>
              <a:rPr lang="en-US" sz="1200" kern="1200" baseline="0" dirty="0">
                <a:solidFill>
                  <a:schemeClr val="tx1"/>
                </a:solidFill>
                <a:latin typeface="+mn-lt"/>
                <a:ea typeface="+mn-ea"/>
                <a:cs typeface="+mn-cs"/>
              </a:rPr>
              <a:t>the bulk of report cards.  </a:t>
            </a:r>
          </a:p>
        </p:txBody>
      </p:sp>
      <p:sp>
        <p:nvSpPr>
          <p:cNvPr id="4" name="Slide Number Placeholder 3"/>
          <p:cNvSpPr>
            <a:spLocks noGrp="1"/>
          </p:cNvSpPr>
          <p:nvPr>
            <p:ph type="sldNum" sz="quarter" idx="10"/>
          </p:nvPr>
        </p:nvSpPr>
        <p:spPr/>
        <p:txBody>
          <a:bodyPr/>
          <a:lstStyle/>
          <a:p>
            <a:fld id="{44BACA14-EC18-C24C-8671-4ADB79163DC2}" type="slidenum">
              <a:rPr lang="en-US" smtClean="0"/>
              <a:t>7</a:t>
            </a:fld>
            <a:endParaRPr lang="en-US"/>
          </a:p>
        </p:txBody>
      </p:sp>
    </p:spTree>
    <p:extLst>
      <p:ext uri="{BB962C8B-B14F-4D97-AF65-F5344CB8AC3E}">
        <p14:creationId xmlns:p14="http://schemas.microsoft.com/office/powerpoint/2010/main" val="122977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So,</a:t>
            </a:r>
            <a:r>
              <a:rPr lang="en-US" baseline="0" dirty="0"/>
              <a:t> we didn’t hear frequently that the GOLD was missing an opportunity to assess a particular skill, but rather that it was quite onerous.  And that’s useful to hear when we think about developing other kinds of measures – we don’t want our measures to be more onerous than something like the GOLD, and we certainly would want any measures we contributed to be going beyond what teachers are able to assess on their own – otherwise, new measures aren’t worth it.</a:t>
            </a:r>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8</a:t>
            </a:fld>
            <a:endParaRPr lang="en-US"/>
          </a:p>
        </p:txBody>
      </p:sp>
    </p:spTree>
    <p:extLst>
      <p:ext uri="{BB962C8B-B14F-4D97-AF65-F5344CB8AC3E}">
        <p14:creationId xmlns:p14="http://schemas.microsoft.com/office/powerpoint/2010/main" val="122977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rPr>
              <a:t>With teachers’ comments in mind, as well as our own understanding from the literature of what constitutes core social skills for children, we came up with a set of skills measure</a:t>
            </a:r>
            <a:r>
              <a:rPr lang="en-US" sz="1200" baseline="0" dirty="0">
                <a:latin typeface="Arial"/>
              </a:rPr>
              <a:t>s that I’d like to give you the flavor of.. – Just note that in each case I’m just going to show you one example, but for the actual measure children would complete multiple trials with multiple displays that varied in various ways – for example, sometimes the “right” answer will be on the left, sometimes on the right, etc.  And I’ll note that the person administering the measures was someone from our research team, who sat down individually with each child who participated.</a:t>
            </a:r>
            <a:endParaRPr lang="en-US" sz="1200" dirty="0">
              <a:latin typeface="Arial"/>
            </a:endParaRPr>
          </a:p>
          <a:p>
            <a:endParaRPr lang="en-US" dirty="0"/>
          </a:p>
        </p:txBody>
      </p:sp>
      <p:sp>
        <p:nvSpPr>
          <p:cNvPr id="4" name="Slide Number Placeholder 3"/>
          <p:cNvSpPr>
            <a:spLocks noGrp="1"/>
          </p:cNvSpPr>
          <p:nvPr>
            <p:ph type="sldNum" sz="quarter" idx="10"/>
          </p:nvPr>
        </p:nvSpPr>
        <p:spPr/>
        <p:txBody>
          <a:bodyPr/>
          <a:lstStyle/>
          <a:p>
            <a:fld id="{44BACA14-EC18-C24C-8671-4ADB79163DC2}" type="slidenum">
              <a:rPr lang="en-US" smtClean="0"/>
              <a:t>9</a:t>
            </a:fld>
            <a:endParaRPr lang="en-US"/>
          </a:p>
        </p:txBody>
      </p:sp>
    </p:spTree>
    <p:extLst>
      <p:ext uri="{BB962C8B-B14F-4D97-AF65-F5344CB8AC3E}">
        <p14:creationId xmlns:p14="http://schemas.microsoft.com/office/powerpoint/2010/main" val="390896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venir LT Pro 35 Light" panose="020B0402020203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venir LT Pro 35 Light" panose="020B04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4B23EDE-4370-4ACA-961D-E2A082013109}"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201509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lvl1pPr>
              <a:defRPr>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venir LT Pro 35 Light" panose="020B0402020203020204" pitchFamily="34" charset="0"/>
              </a:defRPr>
            </a:lvl1pPr>
            <a:lvl2pPr>
              <a:defRPr>
                <a:latin typeface="Avenir LT Pro 35 Light" panose="020B0402020203020204" pitchFamily="34" charset="0"/>
              </a:defRPr>
            </a:lvl2pPr>
            <a:lvl3pPr>
              <a:defRPr>
                <a:latin typeface="Avenir LT Pro 35 Light" panose="020B0402020203020204" pitchFamily="34" charset="0"/>
              </a:defRPr>
            </a:lvl3pPr>
            <a:lvl4pPr>
              <a:defRPr>
                <a:latin typeface="Avenir LT Pro 35 Light" panose="020B0402020203020204" pitchFamily="34" charset="0"/>
              </a:defRPr>
            </a:lvl4pPr>
            <a:lvl5pPr>
              <a:defRPr>
                <a:latin typeface="Avenir LT Pro 35 Light" panose="020B04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B23EDE-4370-4ACA-961D-E2A082013109}"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58391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Avenir LT Pro 35 Light" panose="020B0402020203020204" pitchFamily="34" charset="0"/>
              </a:defRPr>
            </a:lvl1pPr>
            <a:lvl2pPr>
              <a:defRPr>
                <a:latin typeface="Avenir LT Pro 35 Light" panose="020B0402020203020204" pitchFamily="34" charset="0"/>
              </a:defRPr>
            </a:lvl2pPr>
            <a:lvl3pPr>
              <a:defRPr>
                <a:latin typeface="Avenir LT Pro 35 Light" panose="020B0402020203020204" pitchFamily="34" charset="0"/>
              </a:defRPr>
            </a:lvl3pPr>
            <a:lvl4pPr>
              <a:defRPr>
                <a:latin typeface="Avenir LT Pro 35 Light" panose="020B0402020203020204" pitchFamily="34" charset="0"/>
              </a:defRPr>
            </a:lvl4pPr>
            <a:lvl5pPr>
              <a:defRPr>
                <a:latin typeface="Avenir LT Pro 35 Light" panose="020B04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B23EDE-4370-4ACA-961D-E2A082013109}"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320742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84" y="0"/>
            <a:ext cx="10515600" cy="1325563"/>
          </a:xfrm>
        </p:spPr>
        <p:txBody>
          <a:bodyPr/>
          <a:lstStyle>
            <a:lvl1pPr>
              <a:defRPr>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venir LT Pro 35 Light" panose="020B0402020203020204" pitchFamily="34" charset="0"/>
              </a:defRPr>
            </a:lvl1pPr>
            <a:lvl2pPr>
              <a:defRPr>
                <a:latin typeface="Avenir LT Pro 35 Light" panose="020B0402020203020204" pitchFamily="34" charset="0"/>
              </a:defRPr>
            </a:lvl2pPr>
            <a:lvl3pPr>
              <a:defRPr>
                <a:latin typeface="Avenir LT Pro 35 Light" panose="020B0402020203020204" pitchFamily="34" charset="0"/>
              </a:defRPr>
            </a:lvl3pPr>
            <a:lvl4pPr>
              <a:defRPr>
                <a:latin typeface="Avenir LT Pro 35 Light" panose="020B0402020203020204" pitchFamily="34" charset="0"/>
              </a:defRPr>
            </a:lvl4pPr>
            <a:lvl5pPr>
              <a:defRPr>
                <a:latin typeface="Avenir LT Pro 35 Light" panose="020B04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B23EDE-4370-4ACA-961D-E2A082013109}"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56968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venir LT Pro 35 Light" panose="020B0402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64B23EDE-4370-4ACA-961D-E2A082013109}"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69674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venir LT Pro 35 Light" panose="020B0402020203020204" pitchFamily="34" charset="0"/>
              </a:defRPr>
            </a:lvl1pPr>
            <a:lvl2pPr>
              <a:defRPr>
                <a:latin typeface="Avenir LT Pro 35 Light" panose="020B0402020203020204" pitchFamily="34" charset="0"/>
              </a:defRPr>
            </a:lvl2pPr>
            <a:lvl3pPr>
              <a:defRPr>
                <a:latin typeface="Avenir LT Pro 35 Light" panose="020B0402020203020204" pitchFamily="34" charset="0"/>
              </a:defRPr>
            </a:lvl3pPr>
            <a:lvl4pPr>
              <a:defRPr>
                <a:latin typeface="Avenir LT Pro 35 Light" panose="020B0402020203020204" pitchFamily="34" charset="0"/>
              </a:defRPr>
            </a:lvl4pPr>
            <a:lvl5pPr>
              <a:defRPr>
                <a:latin typeface="Avenir LT Pro 35 Light" panose="020B04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venir LT Pro 35 Light" panose="020B0402020203020204" pitchFamily="34" charset="0"/>
              </a:defRPr>
            </a:lvl1pPr>
            <a:lvl2pPr>
              <a:defRPr>
                <a:latin typeface="Avenir LT Pro 35 Light" panose="020B0402020203020204" pitchFamily="34" charset="0"/>
              </a:defRPr>
            </a:lvl2pPr>
            <a:lvl3pPr>
              <a:defRPr>
                <a:latin typeface="Avenir LT Pro 35 Light" panose="020B0402020203020204" pitchFamily="34" charset="0"/>
              </a:defRPr>
            </a:lvl3pPr>
            <a:lvl4pPr>
              <a:defRPr>
                <a:latin typeface="Avenir LT Pro 35 Light" panose="020B0402020203020204" pitchFamily="34" charset="0"/>
              </a:defRPr>
            </a:lvl4pPr>
            <a:lvl5pPr>
              <a:defRPr>
                <a:latin typeface="Avenir LT Pro 35 Light" panose="020B04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4B23EDE-4370-4ACA-961D-E2A082013109}"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39782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lvl1pPr>
              <a:defRPr>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venir LT Pro 35 Light" panose="020B04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venir LT Pro 35 Light" panose="020B0402020203020204" pitchFamily="34" charset="0"/>
              </a:defRPr>
            </a:lvl1pPr>
            <a:lvl2pPr>
              <a:defRPr>
                <a:latin typeface="Avenir LT Pro 35 Light" panose="020B0402020203020204" pitchFamily="34" charset="0"/>
              </a:defRPr>
            </a:lvl2pPr>
            <a:lvl3pPr>
              <a:defRPr>
                <a:latin typeface="Avenir LT Pro 35 Light" panose="020B0402020203020204" pitchFamily="34" charset="0"/>
              </a:defRPr>
            </a:lvl3pPr>
            <a:lvl4pPr>
              <a:defRPr>
                <a:latin typeface="Avenir LT Pro 35 Light" panose="020B0402020203020204" pitchFamily="34" charset="0"/>
              </a:defRPr>
            </a:lvl4pPr>
            <a:lvl5pPr>
              <a:defRPr>
                <a:latin typeface="Avenir LT Pro 35 Light" panose="020B04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venir LT Pro 35 Light" panose="020B04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venir LT Pro 35 Light" panose="020B0402020203020204" pitchFamily="34" charset="0"/>
              </a:defRPr>
            </a:lvl1pPr>
            <a:lvl2pPr>
              <a:defRPr>
                <a:latin typeface="Avenir LT Pro 35 Light" panose="020B0402020203020204" pitchFamily="34" charset="0"/>
              </a:defRPr>
            </a:lvl2pPr>
            <a:lvl3pPr>
              <a:defRPr>
                <a:latin typeface="Avenir LT Pro 35 Light" panose="020B0402020203020204" pitchFamily="34" charset="0"/>
              </a:defRPr>
            </a:lvl3pPr>
            <a:lvl4pPr>
              <a:defRPr>
                <a:latin typeface="Avenir LT Pro 35 Light" panose="020B0402020203020204" pitchFamily="34" charset="0"/>
              </a:defRPr>
            </a:lvl4pPr>
            <a:lvl5pPr>
              <a:defRPr>
                <a:latin typeface="Avenir LT Pro 35 Light" panose="020B0402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4B23EDE-4370-4ACA-961D-E2A082013109}"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9192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lvl1pPr>
              <a:defRPr>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4B23EDE-4370-4ACA-961D-E2A082013109}"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140382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23EDE-4370-4ACA-961D-E2A082013109}"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390961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venir LT Pro 35 Light" panose="020B0402020203020204" pitchFamily="34" charset="0"/>
              </a:defRPr>
            </a:lvl1pPr>
            <a:lvl2pPr>
              <a:defRPr sz="2800">
                <a:latin typeface="Avenir LT Pro 35 Light" panose="020B0402020203020204" pitchFamily="34" charset="0"/>
              </a:defRPr>
            </a:lvl2pPr>
            <a:lvl3pPr>
              <a:defRPr sz="2400">
                <a:latin typeface="Avenir LT Pro 35 Light" panose="020B0402020203020204" pitchFamily="34" charset="0"/>
              </a:defRPr>
            </a:lvl3pPr>
            <a:lvl4pPr>
              <a:defRPr sz="2000">
                <a:latin typeface="Avenir LT Pro 35 Light" panose="020B0402020203020204" pitchFamily="34" charset="0"/>
              </a:defRPr>
            </a:lvl4pPr>
            <a:lvl5pPr>
              <a:defRPr sz="2000">
                <a:latin typeface="Avenir LT Pro 35 Light" panose="020B0402020203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venir LT Pro 35 Light" panose="020B04020202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4B23EDE-4370-4ACA-961D-E2A082013109}"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346355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3">
                    <a:lumMod val="75000"/>
                    <a:lumOff val="25000"/>
                  </a:schemeClr>
                </a:solidFill>
                <a:latin typeface="Avenir LT Pro 35 Light" panose="020B0402020203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venir LT Pro 35 Light" panose="020B04020202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4B23EDE-4370-4ACA-961D-E2A082013109}"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4CE21-6D22-424B-ABBB-DAD6F8C6911F}" type="slidenum">
              <a:rPr lang="en-US" smtClean="0"/>
              <a:t>‹#›</a:t>
            </a:fld>
            <a:endParaRPr lang="en-US"/>
          </a:p>
        </p:txBody>
      </p:sp>
    </p:spTree>
    <p:extLst>
      <p:ext uri="{BB962C8B-B14F-4D97-AF65-F5344CB8AC3E}">
        <p14:creationId xmlns:p14="http://schemas.microsoft.com/office/powerpoint/2010/main" val="3423985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62000">
              <a:schemeClr val="bg1">
                <a:tint val="98000"/>
                <a:satMod val="130000"/>
                <a:shade val="90000"/>
                <a:lumMod val="100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23EDE-4370-4ACA-961D-E2A082013109}" type="datetimeFigureOut">
              <a:rPr lang="en-US" smtClean="0"/>
              <a:t>4/25/18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4CE21-6D22-424B-ABBB-DAD6F8C6911F}" type="slidenum">
              <a:rPr lang="en-US" smtClean="0"/>
              <a:t>‹#›</a:t>
            </a:fld>
            <a:endParaRPr lang="en-US"/>
          </a:p>
        </p:txBody>
      </p:sp>
      <p:pic>
        <p:nvPicPr>
          <p:cNvPr id="10" name="Picture 9"/>
          <p:cNvPicPr>
            <a:picLocks noChangeAspect="1"/>
          </p:cNvPicPr>
          <p:nvPr userDrawn="1"/>
        </p:nvPicPr>
        <p:blipFill>
          <a:blip r:embed="rId13" cstate="print">
            <a:extLst>
              <a:ext uri="{BEBA8EAE-BF5A-486C-A8C5-ECC9F3942E4B}">
                <a14:imgProps xmlns:a14="http://schemas.microsoft.com/office/drawing/2010/main">
                  <a14:imgLayer r:embed="rId14">
                    <a14:imgEffect>
                      <a14:saturation sat="50000"/>
                    </a14:imgEffect>
                  </a14:imgLayer>
                </a14:imgProps>
              </a:ext>
              <a:ext uri="{28A0092B-C50C-407E-A947-70E740481C1C}">
                <a14:useLocalDpi xmlns:a14="http://schemas.microsoft.com/office/drawing/2010/main" val="0"/>
              </a:ext>
            </a:extLst>
          </a:blip>
          <a:stretch>
            <a:fillRect/>
          </a:stretch>
        </p:blipFill>
        <p:spPr>
          <a:xfrm>
            <a:off x="10785062" y="6449233"/>
            <a:ext cx="1275127" cy="272242"/>
          </a:xfrm>
          <a:prstGeom prst="rect">
            <a:avLst/>
          </a:prstGeom>
        </p:spPr>
      </p:pic>
    </p:spTree>
    <p:extLst>
      <p:ext uri="{BB962C8B-B14F-4D97-AF65-F5344CB8AC3E}">
        <p14:creationId xmlns:p14="http://schemas.microsoft.com/office/powerpoint/2010/main" val="3264577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3">
              <a:lumMod val="75000"/>
              <a:lumOff val="25000"/>
            </a:schemeClr>
          </a:solidFill>
          <a:latin typeface="Avenir LT Pro 35 Light" panose="020B04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Pro 35 Light" panose="020B04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Pro 35 Light" panose="020B04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Pro 35 Light" panose="020B04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Pro 35 Light" panose="020B04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Pro 35 Light" panose="020B04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20.png"/><Relationship Id="rId8" Type="http://schemas.openxmlformats.org/officeDocument/2006/relationships/image" Target="../media/image11.emf"/><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0209" y="3770797"/>
            <a:ext cx="6772843" cy="3228331"/>
          </a:xfrm>
        </p:spPr>
        <p:txBody>
          <a:bodyPr>
            <a:normAutofit/>
          </a:bodyPr>
          <a:lstStyle/>
          <a:p>
            <a:r>
              <a:rPr lang="en-US" b="1" dirty="0"/>
              <a:t>Understanding, Measuring, &amp; Assessing the</a:t>
            </a:r>
          </a:p>
          <a:p>
            <a:r>
              <a:rPr lang="en-US" b="1" dirty="0"/>
              <a:t> Development of Interpersonal Skills in 4K </a:t>
            </a:r>
            <a:endParaRPr lang="en-US" dirty="0"/>
          </a:p>
          <a:p>
            <a:endParaRPr lang="en-US" sz="1800" b="1" dirty="0"/>
          </a:p>
          <a:p>
            <a:r>
              <a:rPr lang="en-US" sz="1800" b="1" dirty="0"/>
              <a:t>Kristin Shutts &amp; Charles </a:t>
            </a:r>
            <a:r>
              <a:rPr lang="en-US" sz="1800" b="1" dirty="0" err="1"/>
              <a:t>Kalish</a:t>
            </a:r>
            <a:endParaRPr lang="en-US" sz="1800" b="1" dirty="0"/>
          </a:p>
          <a:p>
            <a:endParaRPr lang="en-US" sz="1800" dirty="0"/>
          </a:p>
          <a:p>
            <a:r>
              <a:rPr lang="en-US" sz="1800" dirty="0"/>
              <a:t>Presentation for the MEP Symposium</a:t>
            </a:r>
          </a:p>
          <a:p>
            <a:r>
              <a:rPr lang="en-US" sz="1800" dirty="0"/>
              <a:t>April 26, 2018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0330" y="1442121"/>
            <a:ext cx="8187670" cy="1748083"/>
          </a:xfrm>
          <a:prstGeom prst="rect">
            <a:avLst/>
          </a:prstGeom>
        </p:spPr>
      </p:pic>
    </p:spTree>
    <p:extLst>
      <p:ext uri="{BB962C8B-B14F-4D97-AF65-F5344CB8AC3E}">
        <p14:creationId xmlns:p14="http://schemas.microsoft.com/office/powerpoint/2010/main" val="1203729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3" y="0"/>
            <a:ext cx="11269701" cy="1325563"/>
          </a:xfrm>
        </p:spPr>
        <p:txBody>
          <a:bodyPr/>
          <a:lstStyle/>
          <a:p>
            <a:r>
              <a:rPr lang="en-US" dirty="0"/>
              <a:t>Relationships: detecting affiliation and status</a:t>
            </a:r>
          </a:p>
        </p:txBody>
      </p:sp>
      <p:pic>
        <p:nvPicPr>
          <p:cNvPr id="5" name="Picture 4"/>
          <p:cNvPicPr>
            <a:picLocks noChangeAspect="1"/>
          </p:cNvPicPr>
          <p:nvPr/>
        </p:nvPicPr>
        <p:blipFill>
          <a:blip r:embed="rId3"/>
          <a:stretch>
            <a:fillRect/>
          </a:stretch>
        </p:blipFill>
        <p:spPr>
          <a:xfrm>
            <a:off x="617333" y="1733297"/>
            <a:ext cx="4064001" cy="3182556"/>
          </a:xfrm>
          <a:prstGeom prst="rect">
            <a:avLst/>
          </a:prstGeom>
          <a:ln>
            <a:solidFill>
              <a:schemeClr val="tx1"/>
            </a:solidFill>
          </a:ln>
        </p:spPr>
      </p:pic>
      <p:sp>
        <p:nvSpPr>
          <p:cNvPr id="6" name="TextBox 5"/>
          <p:cNvSpPr txBox="1"/>
          <p:nvPr/>
        </p:nvSpPr>
        <p:spPr>
          <a:xfrm>
            <a:off x="0" y="5071086"/>
            <a:ext cx="5597947" cy="646331"/>
          </a:xfrm>
          <a:prstGeom prst="rect">
            <a:avLst/>
          </a:prstGeom>
          <a:noFill/>
        </p:spPr>
        <p:txBody>
          <a:bodyPr wrap="square" rtlCol="0">
            <a:spAutoFit/>
          </a:bodyPr>
          <a:lstStyle/>
          <a:p>
            <a:pPr algn="ctr"/>
            <a:r>
              <a:rPr lang="en-US" i="1" dirty="0">
                <a:latin typeface="Arial"/>
                <a:cs typeface="Arial"/>
              </a:rPr>
              <a:t>Who is friends with</a:t>
            </a:r>
          </a:p>
          <a:p>
            <a:pPr algn="ctr"/>
            <a:r>
              <a:rPr lang="en-US" i="1" dirty="0">
                <a:latin typeface="Arial"/>
                <a:cs typeface="Arial"/>
              </a:rPr>
              <a:t> [top person]?</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632" r="8302"/>
          <a:stretch/>
        </p:blipFill>
        <p:spPr>
          <a:xfrm>
            <a:off x="6122912" y="1661915"/>
            <a:ext cx="5109104" cy="3834224"/>
          </a:xfrm>
          <a:prstGeom prst="rect">
            <a:avLst/>
          </a:prstGeom>
          <a:ln>
            <a:solidFill>
              <a:schemeClr val="tx1"/>
            </a:solidFill>
          </a:ln>
        </p:spPr>
      </p:pic>
      <p:sp>
        <p:nvSpPr>
          <p:cNvPr id="8" name="TextBox 7"/>
          <p:cNvSpPr txBox="1"/>
          <p:nvPr/>
        </p:nvSpPr>
        <p:spPr>
          <a:xfrm>
            <a:off x="5926238" y="5600417"/>
            <a:ext cx="5597947" cy="369332"/>
          </a:xfrm>
          <a:prstGeom prst="rect">
            <a:avLst/>
          </a:prstGeom>
          <a:noFill/>
        </p:spPr>
        <p:txBody>
          <a:bodyPr wrap="square" rtlCol="0">
            <a:spAutoFit/>
          </a:bodyPr>
          <a:lstStyle/>
          <a:p>
            <a:pPr algn="ctr"/>
            <a:r>
              <a:rPr lang="en-US" i="1" dirty="0">
                <a:latin typeface="Arial"/>
                <a:cs typeface="Arial"/>
              </a:rPr>
              <a:t>Which person is in charge?</a:t>
            </a:r>
          </a:p>
        </p:txBody>
      </p:sp>
    </p:spTree>
    <p:extLst>
      <p:ext uri="{BB962C8B-B14F-4D97-AF65-F5344CB8AC3E}">
        <p14:creationId xmlns:p14="http://schemas.microsoft.com/office/powerpoint/2010/main" val="285701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3" y="0"/>
            <a:ext cx="12592523" cy="1325563"/>
          </a:xfrm>
        </p:spPr>
        <p:txBody>
          <a:bodyPr/>
          <a:lstStyle/>
          <a:p>
            <a:r>
              <a:rPr lang="en-US" dirty="0"/>
              <a:t>Social learning: following &amp; seeking information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277" y="1106606"/>
            <a:ext cx="2716192" cy="3515072"/>
          </a:xfrm>
          <a:prstGeom prst="rect">
            <a:avLst/>
          </a:prstGeom>
        </p:spPr>
      </p:pic>
      <p:pic>
        <p:nvPicPr>
          <p:cNvPr id="10" name="Picture 9"/>
          <p:cNvPicPr>
            <a:picLocks noChangeAspect="1"/>
          </p:cNvPicPr>
          <p:nvPr/>
        </p:nvPicPr>
        <p:blipFill>
          <a:blip r:embed="rId4"/>
          <a:stretch>
            <a:fillRect/>
          </a:stretch>
        </p:blipFill>
        <p:spPr>
          <a:xfrm>
            <a:off x="9028319" y="3447031"/>
            <a:ext cx="2126795" cy="1462171"/>
          </a:xfrm>
          <a:prstGeom prst="rect">
            <a:avLst/>
          </a:prstGeom>
          <a:ln>
            <a:solidFill>
              <a:srgbClr val="000000"/>
            </a:solidFill>
          </a:ln>
        </p:spPr>
      </p:pic>
      <p:pic>
        <p:nvPicPr>
          <p:cNvPr id="11" name="Picture 10" descr="Screen Shot 2017-09-14 at 7.43.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97" y="1506360"/>
            <a:ext cx="4316466" cy="2986882"/>
          </a:xfrm>
          <a:prstGeom prst="rect">
            <a:avLst/>
          </a:prstGeom>
          <a:ln w="38100" cmpd="sng">
            <a:solidFill>
              <a:srgbClr val="000000"/>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0161" y="1463489"/>
            <a:ext cx="3444284" cy="2095658"/>
          </a:xfrm>
          <a:prstGeom prst="rect">
            <a:avLst/>
          </a:prstGeom>
          <a:ln>
            <a:solidFill>
              <a:schemeClr val="tx1"/>
            </a:solidFill>
          </a:ln>
        </p:spPr>
      </p:pic>
    </p:spTree>
    <p:extLst>
      <p:ext uri="{BB962C8B-B14F-4D97-AF65-F5344CB8AC3E}">
        <p14:creationId xmlns:p14="http://schemas.microsoft.com/office/powerpoint/2010/main" val="64273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3" y="0"/>
            <a:ext cx="12592523" cy="1325563"/>
          </a:xfrm>
        </p:spPr>
        <p:txBody>
          <a:bodyPr/>
          <a:lstStyle/>
          <a:p>
            <a:r>
              <a:rPr lang="en-US" dirty="0"/>
              <a:t>Other Measures</a:t>
            </a:r>
          </a:p>
        </p:txBody>
      </p:sp>
      <p:sp>
        <p:nvSpPr>
          <p:cNvPr id="14" name="TextBox 13"/>
          <p:cNvSpPr txBox="1"/>
          <p:nvPr/>
        </p:nvSpPr>
        <p:spPr>
          <a:xfrm>
            <a:off x="346437" y="2313271"/>
            <a:ext cx="3262958" cy="461665"/>
          </a:xfrm>
          <a:prstGeom prst="rect">
            <a:avLst/>
          </a:prstGeom>
          <a:noFill/>
        </p:spPr>
        <p:txBody>
          <a:bodyPr wrap="square" rtlCol="0">
            <a:spAutoFit/>
          </a:bodyPr>
          <a:lstStyle/>
          <a:p>
            <a:r>
              <a:rPr lang="en-US" sz="2400" dirty="0">
                <a:latin typeface="Arial"/>
              </a:rPr>
              <a:t>Perspective Taking</a:t>
            </a:r>
          </a:p>
        </p:txBody>
      </p:sp>
      <p:pic>
        <p:nvPicPr>
          <p:cNvPr id="15" name="Picture 14"/>
          <p:cNvPicPr>
            <a:picLocks noChangeAspect="1"/>
          </p:cNvPicPr>
          <p:nvPr/>
        </p:nvPicPr>
        <p:blipFill rotWithShape="1">
          <a:blip r:embed="rId3"/>
          <a:srcRect t="22690"/>
          <a:stretch/>
        </p:blipFill>
        <p:spPr>
          <a:xfrm>
            <a:off x="767573" y="2965529"/>
            <a:ext cx="1916289" cy="2116404"/>
          </a:xfrm>
          <a:prstGeom prst="rect">
            <a:avLst/>
          </a:prstGeom>
          <a:ln>
            <a:solidFill>
              <a:schemeClr val="tx1"/>
            </a:solidFill>
          </a:ln>
        </p:spPr>
      </p:pic>
      <p:sp>
        <p:nvSpPr>
          <p:cNvPr id="16" name="Rectangle 15"/>
          <p:cNvSpPr/>
          <p:nvPr/>
        </p:nvSpPr>
        <p:spPr>
          <a:xfrm>
            <a:off x="4229828" y="2963287"/>
            <a:ext cx="3016825" cy="215532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495" y="3285624"/>
            <a:ext cx="1249009" cy="1249009"/>
          </a:xfrm>
          <a:prstGeom prst="rect">
            <a:avLst/>
          </a:prstGeom>
        </p:spPr>
      </p:pic>
      <p:sp>
        <p:nvSpPr>
          <p:cNvPr id="18" name="TextBox 17"/>
          <p:cNvSpPr txBox="1"/>
          <p:nvPr/>
        </p:nvSpPr>
        <p:spPr>
          <a:xfrm>
            <a:off x="4695495" y="4499277"/>
            <a:ext cx="2190202" cy="323165"/>
          </a:xfrm>
          <a:prstGeom prst="rect">
            <a:avLst/>
          </a:prstGeom>
          <a:noFill/>
        </p:spPr>
        <p:txBody>
          <a:bodyPr wrap="none" rtlCol="0">
            <a:spAutoFit/>
          </a:bodyPr>
          <a:lstStyle/>
          <a:p>
            <a:r>
              <a:rPr lang="en-US" sz="1500" i="1" dirty="0">
                <a:latin typeface="Arial"/>
                <a:cs typeface="Arial"/>
              </a:rPr>
              <a:t>How is this kid feeling?</a:t>
            </a:r>
          </a:p>
        </p:txBody>
      </p:sp>
      <p:sp>
        <p:nvSpPr>
          <p:cNvPr id="20" name="TextBox 19"/>
          <p:cNvSpPr txBox="1"/>
          <p:nvPr/>
        </p:nvSpPr>
        <p:spPr>
          <a:xfrm>
            <a:off x="4335015" y="2346586"/>
            <a:ext cx="3262958" cy="461665"/>
          </a:xfrm>
          <a:prstGeom prst="rect">
            <a:avLst/>
          </a:prstGeom>
          <a:noFill/>
        </p:spPr>
        <p:txBody>
          <a:bodyPr wrap="square" rtlCol="0">
            <a:spAutoFit/>
          </a:bodyPr>
          <a:lstStyle/>
          <a:p>
            <a:r>
              <a:rPr lang="en-US" sz="2400" dirty="0">
                <a:latin typeface="Arial"/>
              </a:rPr>
              <a:t>Reading Emotions</a:t>
            </a:r>
          </a:p>
        </p:txBody>
      </p:sp>
      <p:sp>
        <p:nvSpPr>
          <p:cNvPr id="12" name="TextBox 11"/>
          <p:cNvSpPr txBox="1"/>
          <p:nvPr/>
        </p:nvSpPr>
        <p:spPr>
          <a:xfrm>
            <a:off x="1471217" y="1513240"/>
            <a:ext cx="4343237" cy="461665"/>
          </a:xfrm>
          <a:prstGeom prst="rect">
            <a:avLst/>
          </a:prstGeom>
          <a:noFill/>
        </p:spPr>
        <p:txBody>
          <a:bodyPr wrap="square" rtlCol="0">
            <a:spAutoFit/>
          </a:bodyPr>
          <a:lstStyle/>
          <a:p>
            <a:r>
              <a:rPr lang="en-US" sz="2400" b="1" dirty="0">
                <a:latin typeface="Arial"/>
              </a:rPr>
              <a:t>Additional </a:t>
            </a:r>
            <a:r>
              <a:rPr lang="en-US" sz="2400" b="1" dirty="0" smtClean="0">
                <a:latin typeface="Arial"/>
              </a:rPr>
              <a:t>Interpersonal</a:t>
            </a:r>
            <a:endParaRPr lang="en-US" sz="2400" b="1" dirty="0">
              <a:latin typeface="Arial"/>
            </a:endParaRPr>
          </a:p>
        </p:txBody>
      </p:sp>
      <p:sp>
        <p:nvSpPr>
          <p:cNvPr id="13" name="TextBox 12"/>
          <p:cNvSpPr txBox="1"/>
          <p:nvPr/>
        </p:nvSpPr>
        <p:spPr>
          <a:xfrm>
            <a:off x="8293587" y="1506665"/>
            <a:ext cx="4343237" cy="461665"/>
          </a:xfrm>
          <a:prstGeom prst="rect">
            <a:avLst/>
          </a:prstGeom>
          <a:noFill/>
        </p:spPr>
        <p:txBody>
          <a:bodyPr wrap="square" rtlCol="0">
            <a:spAutoFit/>
          </a:bodyPr>
          <a:lstStyle/>
          <a:p>
            <a:r>
              <a:rPr lang="en-US" sz="2400" b="1" dirty="0">
                <a:latin typeface="Arial"/>
              </a:rPr>
              <a:t>Intrapersonal Skills</a:t>
            </a:r>
          </a:p>
        </p:txBody>
      </p:sp>
      <p:pic>
        <p:nvPicPr>
          <p:cNvPr id="5" name="Picture 4"/>
          <p:cNvPicPr>
            <a:picLocks noChangeAspect="1"/>
          </p:cNvPicPr>
          <p:nvPr/>
        </p:nvPicPr>
        <p:blipFill>
          <a:blip r:embed="rId5"/>
          <a:stretch>
            <a:fillRect/>
          </a:stretch>
        </p:blipFill>
        <p:spPr>
          <a:xfrm>
            <a:off x="8773059" y="2197105"/>
            <a:ext cx="2056435" cy="1542326"/>
          </a:xfrm>
          <a:prstGeom prst="rect">
            <a:avLst/>
          </a:prstGeom>
        </p:spPr>
      </p:pic>
      <p:pic>
        <p:nvPicPr>
          <p:cNvPr id="6" name="Picture 5"/>
          <p:cNvPicPr>
            <a:picLocks noChangeAspect="1"/>
          </p:cNvPicPr>
          <p:nvPr/>
        </p:nvPicPr>
        <p:blipFill>
          <a:blip r:embed="rId6"/>
          <a:stretch>
            <a:fillRect/>
          </a:stretch>
        </p:blipFill>
        <p:spPr>
          <a:xfrm>
            <a:off x="8916456" y="3975504"/>
            <a:ext cx="1889569" cy="2350439"/>
          </a:xfrm>
          <a:prstGeom prst="rect">
            <a:avLst/>
          </a:prstGeom>
        </p:spPr>
      </p:pic>
    </p:spTree>
    <p:extLst>
      <p:ext uri="{BB962C8B-B14F-4D97-AF65-F5344CB8AC3E}">
        <p14:creationId xmlns:p14="http://schemas.microsoft.com/office/powerpoint/2010/main" val="292586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3" y="0"/>
            <a:ext cx="12592523" cy="1325563"/>
          </a:xfrm>
        </p:spPr>
        <p:txBody>
          <a:bodyPr/>
          <a:lstStyle/>
          <a:p>
            <a:r>
              <a:rPr lang="en-US" dirty="0"/>
              <a:t>Other Measures</a:t>
            </a:r>
          </a:p>
        </p:txBody>
      </p:sp>
      <p:sp>
        <p:nvSpPr>
          <p:cNvPr id="21" name="Content Placeholder 2"/>
          <p:cNvSpPr>
            <a:spLocks noGrp="1"/>
          </p:cNvSpPr>
          <p:nvPr>
            <p:ph idx="1"/>
          </p:nvPr>
        </p:nvSpPr>
        <p:spPr>
          <a:xfrm>
            <a:off x="838200" y="1351675"/>
            <a:ext cx="10515600" cy="4351338"/>
          </a:xfrm>
        </p:spPr>
        <p:txBody>
          <a:bodyPr>
            <a:normAutofit/>
          </a:bodyPr>
          <a:lstStyle/>
          <a:p>
            <a:pPr marL="0" indent="0">
              <a:lnSpc>
                <a:spcPct val="120000"/>
              </a:lnSpc>
              <a:spcBef>
                <a:spcPts val="1800"/>
              </a:spcBef>
              <a:buClr>
                <a:schemeClr val="accent3"/>
              </a:buClr>
              <a:buSzPct val="125000"/>
              <a:buNone/>
            </a:pPr>
            <a:r>
              <a:rPr lang="en-US" sz="2400" b="1" dirty="0">
                <a:latin typeface="Arial"/>
              </a:rPr>
              <a:t>Do you like school?  </a:t>
            </a:r>
          </a:p>
          <a:p>
            <a:pPr marL="0" indent="0">
              <a:lnSpc>
                <a:spcPct val="120000"/>
              </a:lnSpc>
              <a:spcBef>
                <a:spcPts val="1800"/>
              </a:spcBef>
              <a:buClr>
                <a:schemeClr val="accent3"/>
              </a:buClr>
              <a:buSzPct val="125000"/>
              <a:buNone/>
            </a:pPr>
            <a:endParaRPr lang="en-US" sz="2400" dirty="0">
              <a:latin typeface="Arial"/>
            </a:endParaRPr>
          </a:p>
          <a:p>
            <a:pPr marL="0" indent="0">
              <a:lnSpc>
                <a:spcPct val="120000"/>
              </a:lnSpc>
              <a:spcBef>
                <a:spcPts val="1800"/>
              </a:spcBef>
              <a:buClr>
                <a:schemeClr val="accent3"/>
              </a:buClr>
              <a:buSzPct val="125000"/>
              <a:buNone/>
            </a:pPr>
            <a:endParaRPr lang="en-US" sz="2400" b="1" dirty="0">
              <a:latin typeface="Arial"/>
            </a:endParaRPr>
          </a:p>
          <a:p>
            <a:pPr marL="0" indent="0">
              <a:lnSpc>
                <a:spcPct val="120000"/>
              </a:lnSpc>
              <a:spcBef>
                <a:spcPts val="1800"/>
              </a:spcBef>
              <a:buClr>
                <a:schemeClr val="accent3"/>
              </a:buClr>
              <a:buSzPct val="125000"/>
              <a:buNone/>
            </a:pPr>
            <a:endParaRPr lang="en-US" sz="2400" b="1" dirty="0">
              <a:latin typeface="Arial"/>
            </a:endParaRPr>
          </a:p>
          <a:p>
            <a:pPr marL="0" indent="0">
              <a:lnSpc>
                <a:spcPct val="120000"/>
              </a:lnSpc>
              <a:spcBef>
                <a:spcPts val="1800"/>
              </a:spcBef>
              <a:buClr>
                <a:schemeClr val="accent3"/>
              </a:buClr>
              <a:buSzPct val="125000"/>
              <a:buNone/>
            </a:pPr>
            <a:r>
              <a:rPr lang="en-US" sz="2400" b="1" dirty="0">
                <a:latin typeface="Arial"/>
              </a:rPr>
              <a:t>Do you have friends? </a:t>
            </a:r>
            <a:endParaRPr lang="en-US" dirty="0"/>
          </a:p>
        </p:txBody>
      </p:sp>
      <p:sp>
        <p:nvSpPr>
          <p:cNvPr id="5" name="TextBox 4">
            <a:extLst>
              <a:ext uri="{FF2B5EF4-FFF2-40B4-BE49-F238E27FC236}">
                <a16:creationId xmlns:a16="http://schemas.microsoft.com/office/drawing/2014/main" xmlns="" id="{1DD75318-3681-424E-9ED6-8732AE714233}"/>
              </a:ext>
            </a:extLst>
          </p:cNvPr>
          <p:cNvSpPr txBox="1"/>
          <p:nvPr/>
        </p:nvSpPr>
        <p:spPr>
          <a:xfrm>
            <a:off x="13269433" y="2062716"/>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5369826" y="1148477"/>
            <a:ext cx="4683613" cy="2485602"/>
          </a:xfrm>
          <a:prstGeom prst="rect">
            <a:avLst/>
          </a:prstGeom>
        </p:spPr>
      </p:pic>
      <p:pic>
        <p:nvPicPr>
          <p:cNvPr id="4" name="Picture 3"/>
          <p:cNvPicPr>
            <a:picLocks noChangeAspect="1"/>
          </p:cNvPicPr>
          <p:nvPr/>
        </p:nvPicPr>
        <p:blipFill>
          <a:blip r:embed="rId4"/>
          <a:stretch>
            <a:fillRect/>
          </a:stretch>
        </p:blipFill>
        <p:spPr>
          <a:xfrm>
            <a:off x="5369826" y="4127535"/>
            <a:ext cx="4662828" cy="2469762"/>
          </a:xfrm>
          <a:prstGeom prst="rect">
            <a:avLst/>
          </a:prstGeom>
        </p:spPr>
      </p:pic>
    </p:spTree>
    <p:extLst>
      <p:ext uri="{BB962C8B-B14F-4D97-AF65-F5344CB8AC3E}">
        <p14:creationId xmlns:p14="http://schemas.microsoft.com/office/powerpoint/2010/main" val="1322588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a:t>
            </a:r>
            <a:r>
              <a:rPr lang="en-US" dirty="0" err="1"/>
              <a:t>IIb</a:t>
            </a:r>
            <a:endParaRPr lang="en-US" dirty="0"/>
          </a:p>
        </p:txBody>
      </p:sp>
      <p:sp>
        <p:nvSpPr>
          <p:cNvPr id="3" name="Content Placeholder 2"/>
          <p:cNvSpPr>
            <a:spLocks noGrp="1"/>
          </p:cNvSpPr>
          <p:nvPr>
            <p:ph idx="1"/>
          </p:nvPr>
        </p:nvSpPr>
        <p:spPr/>
        <p:txBody>
          <a:bodyPr>
            <a:normAutofit/>
          </a:bodyPr>
          <a:lstStyle/>
          <a:p>
            <a:r>
              <a:rPr lang="en-US" sz="2400" dirty="0"/>
              <a:t>We administered our measures to 95 children enrolled in 4K at four different sites.</a:t>
            </a:r>
          </a:p>
          <a:p>
            <a:endParaRPr lang="en-US" sz="2400" dirty="0"/>
          </a:p>
          <a:p>
            <a:r>
              <a:rPr lang="en-US" sz="2400" dirty="0"/>
              <a:t>We also asked teachers to rate each child on each of the skills we measured. </a:t>
            </a:r>
          </a:p>
          <a:p>
            <a:endParaRPr lang="en-US" sz="2400" dirty="0"/>
          </a:p>
          <a:p>
            <a:r>
              <a:rPr lang="en-US" sz="2400" dirty="0"/>
              <a:t>Thus, we have 3 kinds of teacher assessments (ones we collected, 4K report card grades, GOLD ratings).</a:t>
            </a:r>
          </a:p>
        </p:txBody>
      </p:sp>
    </p:spTree>
    <p:extLst>
      <p:ext uri="{BB962C8B-B14F-4D97-AF65-F5344CB8AC3E}">
        <p14:creationId xmlns:p14="http://schemas.microsoft.com/office/powerpoint/2010/main" val="1000335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475BA-41FD-7445-8A76-03EFBA3AB8CE}"/>
              </a:ext>
            </a:extLst>
          </p:cNvPr>
          <p:cNvSpPr>
            <a:spLocks noGrp="1"/>
          </p:cNvSpPr>
          <p:nvPr>
            <p:ph type="title"/>
          </p:nvPr>
        </p:nvSpPr>
        <p:spPr>
          <a:xfrm>
            <a:off x="71283" y="0"/>
            <a:ext cx="11831671" cy="1325563"/>
          </a:xfrm>
        </p:spPr>
        <p:txBody>
          <a:bodyPr/>
          <a:lstStyle/>
          <a:p>
            <a:r>
              <a:rPr lang="en-US" dirty="0"/>
              <a:t>How well our tasks correlate with ratings we collected from teachers</a:t>
            </a:r>
          </a:p>
        </p:txBody>
      </p:sp>
      <p:graphicFrame>
        <p:nvGraphicFramePr>
          <p:cNvPr id="5" name="Content Placeholder 4">
            <a:extLst>
              <a:ext uri="{FF2B5EF4-FFF2-40B4-BE49-F238E27FC236}">
                <a16:creationId xmlns:a16="http://schemas.microsoft.com/office/drawing/2014/main" xmlns="" id="{395CEBA2-1A3D-BA4B-96A1-35E9964EBDAD}"/>
              </a:ext>
            </a:extLst>
          </p:cNvPr>
          <p:cNvGraphicFramePr>
            <a:graphicFrameLocks noGrp="1"/>
          </p:cNvGraphicFramePr>
          <p:nvPr>
            <p:ph idx="1"/>
            <p:extLst>
              <p:ext uri="{D42A27DB-BD31-4B8C-83A1-F6EECF244321}">
                <p14:modId xmlns:p14="http://schemas.microsoft.com/office/powerpoint/2010/main" val="229657128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41167" y="2123279"/>
            <a:ext cx="553998" cy="2641817"/>
          </a:xfrm>
          <a:prstGeom prst="rect">
            <a:avLst/>
          </a:prstGeom>
          <a:noFill/>
        </p:spPr>
        <p:txBody>
          <a:bodyPr vert="vert270" wrap="square" rtlCol="0">
            <a:spAutoFit/>
          </a:bodyPr>
          <a:lstStyle/>
          <a:p>
            <a:r>
              <a:rPr lang="en-US" sz="2400" dirty="0">
                <a:latin typeface="Arial"/>
              </a:rPr>
              <a:t>Teacher Rating</a:t>
            </a:r>
          </a:p>
        </p:txBody>
      </p:sp>
      <p:sp>
        <p:nvSpPr>
          <p:cNvPr id="6" name="TextBox 5"/>
          <p:cNvSpPr txBox="1"/>
          <p:nvPr/>
        </p:nvSpPr>
        <p:spPr>
          <a:xfrm>
            <a:off x="4587577" y="6199953"/>
            <a:ext cx="3998472" cy="461665"/>
          </a:xfrm>
          <a:prstGeom prst="rect">
            <a:avLst/>
          </a:prstGeom>
          <a:noFill/>
        </p:spPr>
        <p:txBody>
          <a:bodyPr vert="horz" wrap="square" rtlCol="0">
            <a:spAutoFit/>
          </a:bodyPr>
          <a:lstStyle/>
          <a:p>
            <a:r>
              <a:rPr lang="en-US" sz="2400" dirty="0">
                <a:latin typeface="Arial"/>
              </a:rPr>
              <a:t>Student Task Performance</a:t>
            </a:r>
          </a:p>
        </p:txBody>
      </p:sp>
      <p:sp>
        <p:nvSpPr>
          <p:cNvPr id="7" name="TextBox 6"/>
          <p:cNvSpPr txBox="1"/>
          <p:nvPr/>
        </p:nvSpPr>
        <p:spPr>
          <a:xfrm>
            <a:off x="10558779" y="5612997"/>
            <a:ext cx="3998472" cy="461665"/>
          </a:xfrm>
          <a:prstGeom prst="rect">
            <a:avLst/>
          </a:prstGeom>
          <a:noFill/>
        </p:spPr>
        <p:txBody>
          <a:bodyPr vert="horz" wrap="square" rtlCol="0">
            <a:spAutoFit/>
          </a:bodyPr>
          <a:lstStyle/>
          <a:p>
            <a:r>
              <a:rPr lang="en-US" sz="2400" dirty="0">
                <a:latin typeface="Arial"/>
              </a:rPr>
              <a:t>r = .51</a:t>
            </a:r>
          </a:p>
        </p:txBody>
      </p:sp>
    </p:spTree>
    <p:extLst>
      <p:ext uri="{BB962C8B-B14F-4D97-AF65-F5344CB8AC3E}">
        <p14:creationId xmlns:p14="http://schemas.microsoft.com/office/powerpoint/2010/main" val="376062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42BF1-3A97-D342-A8F4-6B84AE1F4789}"/>
              </a:ext>
            </a:extLst>
          </p:cNvPr>
          <p:cNvSpPr>
            <a:spLocks noGrp="1"/>
          </p:cNvSpPr>
          <p:nvPr>
            <p:ph type="title"/>
          </p:nvPr>
        </p:nvSpPr>
        <p:spPr>
          <a:xfrm>
            <a:off x="71283" y="0"/>
            <a:ext cx="11869579" cy="1325563"/>
          </a:xfrm>
        </p:spPr>
        <p:txBody>
          <a:bodyPr/>
          <a:lstStyle/>
          <a:p>
            <a:r>
              <a:rPr lang="en-US" dirty="0"/>
              <a:t>How well our tasks correlate with report card SEL items</a:t>
            </a:r>
          </a:p>
        </p:txBody>
      </p:sp>
      <p:graphicFrame>
        <p:nvGraphicFramePr>
          <p:cNvPr id="4" name="Content Placeholder 3">
            <a:extLst>
              <a:ext uri="{FF2B5EF4-FFF2-40B4-BE49-F238E27FC236}">
                <a16:creationId xmlns:a16="http://schemas.microsoft.com/office/drawing/2014/main" xmlns="" id="{9F939805-CD8A-154A-A5FD-512179496C55}"/>
              </a:ext>
            </a:extLst>
          </p:cNvPr>
          <p:cNvGraphicFramePr>
            <a:graphicFrameLocks noGrp="1"/>
          </p:cNvGraphicFramePr>
          <p:nvPr>
            <p:ph idx="1"/>
            <p:extLst>
              <p:ext uri="{D42A27DB-BD31-4B8C-83A1-F6EECF244321}">
                <p14:modId xmlns:p14="http://schemas.microsoft.com/office/powerpoint/2010/main" val="324168200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1167" y="2123279"/>
            <a:ext cx="553998" cy="2641817"/>
          </a:xfrm>
          <a:prstGeom prst="rect">
            <a:avLst/>
          </a:prstGeom>
          <a:noFill/>
        </p:spPr>
        <p:txBody>
          <a:bodyPr vert="vert270" wrap="square" rtlCol="0">
            <a:spAutoFit/>
          </a:bodyPr>
          <a:lstStyle/>
          <a:p>
            <a:r>
              <a:rPr lang="en-US" sz="2400" dirty="0">
                <a:latin typeface="Arial"/>
              </a:rPr>
              <a:t>Report Card SEL</a:t>
            </a:r>
          </a:p>
        </p:txBody>
      </p:sp>
      <p:sp>
        <p:nvSpPr>
          <p:cNvPr id="6" name="TextBox 5"/>
          <p:cNvSpPr txBox="1"/>
          <p:nvPr/>
        </p:nvSpPr>
        <p:spPr>
          <a:xfrm>
            <a:off x="4587577" y="6199953"/>
            <a:ext cx="3998472" cy="461665"/>
          </a:xfrm>
          <a:prstGeom prst="rect">
            <a:avLst/>
          </a:prstGeom>
          <a:noFill/>
        </p:spPr>
        <p:txBody>
          <a:bodyPr vert="horz" wrap="square" rtlCol="0">
            <a:spAutoFit/>
          </a:bodyPr>
          <a:lstStyle/>
          <a:p>
            <a:r>
              <a:rPr lang="en-US" sz="2400" dirty="0">
                <a:latin typeface="Arial"/>
              </a:rPr>
              <a:t>Student Task Performance</a:t>
            </a:r>
          </a:p>
        </p:txBody>
      </p:sp>
      <p:sp>
        <p:nvSpPr>
          <p:cNvPr id="7" name="TextBox 6"/>
          <p:cNvSpPr txBox="1"/>
          <p:nvPr/>
        </p:nvSpPr>
        <p:spPr>
          <a:xfrm>
            <a:off x="10558779" y="5275677"/>
            <a:ext cx="3998472" cy="461665"/>
          </a:xfrm>
          <a:prstGeom prst="rect">
            <a:avLst/>
          </a:prstGeom>
          <a:noFill/>
        </p:spPr>
        <p:txBody>
          <a:bodyPr vert="horz" wrap="square" rtlCol="0">
            <a:spAutoFit/>
          </a:bodyPr>
          <a:lstStyle/>
          <a:p>
            <a:r>
              <a:rPr lang="en-US" sz="2400" dirty="0">
                <a:latin typeface="Arial"/>
              </a:rPr>
              <a:t>r = .47</a:t>
            </a:r>
          </a:p>
        </p:txBody>
      </p:sp>
    </p:spTree>
    <p:extLst>
      <p:ext uri="{BB962C8B-B14F-4D97-AF65-F5344CB8AC3E}">
        <p14:creationId xmlns:p14="http://schemas.microsoft.com/office/powerpoint/2010/main" val="2443014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42BF1-3A97-D342-A8F4-6B84AE1F4789}"/>
              </a:ext>
            </a:extLst>
          </p:cNvPr>
          <p:cNvSpPr>
            <a:spLocks noGrp="1"/>
          </p:cNvSpPr>
          <p:nvPr>
            <p:ph type="title"/>
          </p:nvPr>
        </p:nvSpPr>
        <p:spPr>
          <a:xfrm>
            <a:off x="71283" y="0"/>
            <a:ext cx="12120717" cy="1325563"/>
          </a:xfrm>
        </p:spPr>
        <p:txBody>
          <a:bodyPr/>
          <a:lstStyle/>
          <a:p>
            <a:r>
              <a:rPr lang="en-US" dirty="0"/>
              <a:t>Which of our tasks were best/worst at predicting SEL grades?</a:t>
            </a:r>
          </a:p>
        </p:txBody>
      </p:sp>
      <p:sp>
        <p:nvSpPr>
          <p:cNvPr id="8" name="Content Placeholder 2"/>
          <p:cNvSpPr>
            <a:spLocks noGrp="1"/>
          </p:cNvSpPr>
          <p:nvPr>
            <p:ph idx="1"/>
          </p:nvPr>
        </p:nvSpPr>
        <p:spPr>
          <a:xfrm>
            <a:off x="838200" y="1825625"/>
            <a:ext cx="10515600" cy="4351338"/>
          </a:xfrm>
        </p:spPr>
        <p:txBody>
          <a:bodyPr>
            <a:normAutofit/>
          </a:bodyPr>
          <a:lstStyle/>
          <a:p>
            <a:r>
              <a:rPr lang="en-US" sz="2400" dirty="0"/>
              <a:t>Best:</a:t>
            </a:r>
          </a:p>
          <a:p>
            <a:endParaRPr lang="en-US" sz="2400" dirty="0"/>
          </a:p>
          <a:p>
            <a:endParaRPr lang="en-US" sz="2400" dirty="0"/>
          </a:p>
          <a:p>
            <a:endParaRPr lang="en-US" sz="2400" dirty="0"/>
          </a:p>
          <a:p>
            <a:endParaRPr lang="en-US" sz="2400" dirty="0"/>
          </a:p>
          <a:p>
            <a:endParaRPr lang="en-US" sz="2400" dirty="0"/>
          </a:p>
          <a:p>
            <a:r>
              <a:rPr lang="en-US" sz="2400" dirty="0"/>
              <a:t>Worst:  </a:t>
            </a:r>
          </a:p>
        </p:txBody>
      </p:sp>
      <p:grpSp>
        <p:nvGrpSpPr>
          <p:cNvPr id="7" name="Group 6"/>
          <p:cNvGrpSpPr/>
          <p:nvPr/>
        </p:nvGrpSpPr>
        <p:grpSpPr>
          <a:xfrm>
            <a:off x="2313180" y="1940006"/>
            <a:ext cx="8692691" cy="1649697"/>
            <a:chOff x="2313180" y="1940006"/>
            <a:chExt cx="8692691" cy="1649697"/>
          </a:xfrm>
        </p:grpSpPr>
        <p:pic>
          <p:nvPicPr>
            <p:cNvPr id="4" name="Picture 3"/>
            <p:cNvPicPr>
              <a:picLocks noChangeAspect="1"/>
            </p:cNvPicPr>
            <p:nvPr/>
          </p:nvPicPr>
          <p:blipFill>
            <a:blip r:embed="rId3"/>
            <a:stretch>
              <a:fillRect/>
            </a:stretch>
          </p:blipFill>
          <p:spPr>
            <a:xfrm>
              <a:off x="5008366" y="1940441"/>
              <a:ext cx="3079952" cy="1634537"/>
            </a:xfrm>
            <a:prstGeom prst="rect">
              <a:avLst/>
            </a:prstGeom>
            <a:ln>
              <a:solidFill>
                <a:schemeClr val="tx1"/>
              </a:solidFill>
            </a:ln>
          </p:spPr>
        </p:pic>
        <p:pic>
          <p:nvPicPr>
            <p:cNvPr id="5" name="Picture 4" descr="Screen Shot 2017-09-14 at 7.43.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1825" y="1940006"/>
              <a:ext cx="2384046" cy="1649697"/>
            </a:xfrm>
            <a:prstGeom prst="rect">
              <a:avLst/>
            </a:prstGeom>
            <a:ln w="38100" cmpd="sng">
              <a:solidFill>
                <a:srgbClr val="000000"/>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8632" r="8302"/>
            <a:stretch/>
          </p:blipFill>
          <p:spPr>
            <a:xfrm>
              <a:off x="2313180" y="1940441"/>
              <a:ext cx="2169231" cy="1627941"/>
            </a:xfrm>
            <a:prstGeom prst="rect">
              <a:avLst/>
            </a:prstGeom>
            <a:ln>
              <a:solidFill>
                <a:schemeClr val="tx1"/>
              </a:solidFill>
            </a:ln>
          </p:spPr>
        </p:pic>
      </p:grpSp>
      <p:grpSp>
        <p:nvGrpSpPr>
          <p:cNvPr id="13" name="Group 12"/>
          <p:cNvGrpSpPr/>
          <p:nvPr/>
        </p:nvGrpSpPr>
        <p:grpSpPr>
          <a:xfrm>
            <a:off x="2285782" y="4434287"/>
            <a:ext cx="8755363" cy="2157182"/>
            <a:chOff x="2285782" y="4392645"/>
            <a:chExt cx="8755363" cy="2157182"/>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5782" y="4691817"/>
              <a:ext cx="2494012" cy="1517469"/>
            </a:xfrm>
            <a:prstGeom prst="rect">
              <a:avLst/>
            </a:prstGeom>
            <a:ln>
              <a:solidFill>
                <a:schemeClr val="tx1"/>
              </a:solidFill>
            </a:ln>
          </p:spPr>
        </p:pic>
        <p:pic>
          <p:nvPicPr>
            <p:cNvPr id="10" name="Picture 9"/>
            <p:cNvPicPr>
              <a:picLocks noChangeAspect="1"/>
            </p:cNvPicPr>
            <p:nvPr/>
          </p:nvPicPr>
          <p:blipFill>
            <a:blip r:embed="rId7"/>
            <a:stretch>
              <a:fillRect/>
            </a:stretch>
          </p:blipFill>
          <p:spPr>
            <a:xfrm>
              <a:off x="8086018" y="4622329"/>
              <a:ext cx="2955127" cy="1565243"/>
            </a:xfrm>
            <a:prstGeom prst="rect">
              <a:avLst/>
            </a:prstGeom>
            <a:ln>
              <a:solidFill>
                <a:schemeClr val="tx1"/>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8594" y="4392645"/>
              <a:ext cx="1581053" cy="2046069"/>
            </a:xfrm>
            <a:prstGeom prst="rect">
              <a:avLst/>
            </a:prstGeom>
          </p:spPr>
        </p:pic>
        <p:pic>
          <p:nvPicPr>
            <p:cNvPr id="12" name="Picture 11"/>
            <p:cNvPicPr>
              <a:picLocks noChangeAspect="1"/>
            </p:cNvPicPr>
            <p:nvPr/>
          </p:nvPicPr>
          <p:blipFill>
            <a:blip r:embed="rId9"/>
            <a:stretch>
              <a:fillRect/>
            </a:stretch>
          </p:blipFill>
          <p:spPr>
            <a:xfrm>
              <a:off x="5694811" y="5698720"/>
              <a:ext cx="1237974" cy="851107"/>
            </a:xfrm>
            <a:prstGeom prst="rect">
              <a:avLst/>
            </a:prstGeom>
            <a:ln>
              <a:solidFill>
                <a:srgbClr val="000000"/>
              </a:solidFill>
            </a:ln>
          </p:spPr>
        </p:pic>
      </p:grpSp>
    </p:spTree>
    <p:extLst>
      <p:ext uri="{BB962C8B-B14F-4D97-AF65-F5344CB8AC3E}">
        <p14:creationId xmlns:p14="http://schemas.microsoft.com/office/powerpoint/2010/main" val="171035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Take-Home &amp; Future Directions</a:t>
            </a:r>
          </a:p>
        </p:txBody>
      </p:sp>
      <p:sp>
        <p:nvSpPr>
          <p:cNvPr id="3" name="Content Placeholder 2"/>
          <p:cNvSpPr>
            <a:spLocks noGrp="1"/>
          </p:cNvSpPr>
          <p:nvPr>
            <p:ph idx="1"/>
          </p:nvPr>
        </p:nvSpPr>
        <p:spPr>
          <a:xfrm>
            <a:off x="838200" y="1351675"/>
            <a:ext cx="10515600" cy="4351338"/>
          </a:xfrm>
        </p:spPr>
        <p:txBody>
          <a:bodyPr>
            <a:normAutofit/>
          </a:bodyPr>
          <a:lstStyle/>
          <a:p>
            <a:pPr marL="342900" indent="-342900">
              <a:lnSpc>
                <a:spcPct val="120000"/>
              </a:lnSpc>
              <a:spcBef>
                <a:spcPts val="1800"/>
              </a:spcBef>
              <a:buClr>
                <a:schemeClr val="accent3"/>
              </a:buClr>
              <a:buSzPct val="125000"/>
              <a:buFontTx/>
              <a:buChar char="-"/>
            </a:pPr>
            <a:r>
              <a:rPr lang="en-US" sz="2400" dirty="0">
                <a:latin typeface="Arial"/>
              </a:rPr>
              <a:t>Teachers see social skill development as a primary goal of 4K</a:t>
            </a:r>
          </a:p>
          <a:p>
            <a:pPr marL="342900" indent="-342900">
              <a:lnSpc>
                <a:spcPct val="120000"/>
              </a:lnSpc>
              <a:spcBef>
                <a:spcPts val="1800"/>
              </a:spcBef>
              <a:buClr>
                <a:schemeClr val="accent3"/>
              </a:buClr>
              <a:buSzPct val="125000"/>
              <a:buFontTx/>
              <a:buChar char="-"/>
            </a:pPr>
            <a:r>
              <a:rPr lang="en-US" sz="2400" dirty="0">
                <a:latin typeface="Arial"/>
              </a:rPr>
              <a:t>Our tasks overlap, though not perfectly, with teachers’ assessments of students.</a:t>
            </a:r>
          </a:p>
          <a:p>
            <a:pPr marL="342900" indent="-342900">
              <a:lnSpc>
                <a:spcPct val="120000"/>
              </a:lnSpc>
              <a:spcBef>
                <a:spcPts val="1800"/>
              </a:spcBef>
              <a:buClr>
                <a:schemeClr val="accent3"/>
              </a:buClr>
              <a:buSzPct val="125000"/>
              <a:buFontTx/>
              <a:buChar char="-"/>
            </a:pPr>
            <a:r>
              <a:rPr lang="en-US" sz="2400" dirty="0">
                <a:latin typeface="Arial"/>
              </a:rPr>
              <a:t>Next year:  Which measures (alone or together) best predict children’s success in kindergarten?</a:t>
            </a:r>
          </a:p>
          <a:p>
            <a:pPr marL="0" indent="0">
              <a:buNone/>
            </a:pPr>
            <a:endParaRPr lang="en-US" dirty="0"/>
          </a:p>
        </p:txBody>
      </p:sp>
    </p:spTree>
    <p:extLst>
      <p:ext uri="{BB962C8B-B14F-4D97-AF65-F5344CB8AC3E}">
        <p14:creationId xmlns:p14="http://schemas.microsoft.com/office/powerpoint/2010/main" val="3808790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838200" y="1351675"/>
            <a:ext cx="10515600" cy="4351338"/>
          </a:xfrm>
        </p:spPr>
        <p:txBody>
          <a:bodyPr>
            <a:normAutofit/>
          </a:bodyPr>
          <a:lstStyle/>
          <a:p>
            <a:pPr marL="342900" indent="-342900">
              <a:lnSpc>
                <a:spcPct val="120000"/>
              </a:lnSpc>
              <a:spcBef>
                <a:spcPts val="1800"/>
              </a:spcBef>
              <a:buClr>
                <a:schemeClr val="accent3"/>
              </a:buClr>
              <a:buSzPct val="125000"/>
              <a:buFontTx/>
              <a:buChar char="-"/>
            </a:pPr>
            <a:r>
              <a:rPr lang="en-US" sz="2400" dirty="0">
                <a:latin typeface="Arial"/>
              </a:rPr>
              <a:t>4K teachers and principals who participated in interviews</a:t>
            </a:r>
          </a:p>
          <a:p>
            <a:pPr marL="342900" indent="-342900">
              <a:lnSpc>
                <a:spcPct val="120000"/>
              </a:lnSpc>
              <a:spcBef>
                <a:spcPts val="1800"/>
              </a:spcBef>
              <a:buClr>
                <a:schemeClr val="accent3"/>
              </a:buClr>
              <a:buSzPct val="125000"/>
              <a:buFontTx/>
              <a:buChar char="-"/>
            </a:pPr>
            <a:r>
              <a:rPr lang="en-US" sz="2400" dirty="0">
                <a:latin typeface="Arial"/>
              </a:rPr>
              <a:t>Allis, Franklin, Sandburg, &amp; Thoreau</a:t>
            </a:r>
          </a:p>
          <a:p>
            <a:pPr marL="342900" indent="-342900">
              <a:lnSpc>
                <a:spcPct val="120000"/>
              </a:lnSpc>
              <a:spcBef>
                <a:spcPts val="1800"/>
              </a:spcBef>
              <a:buClr>
                <a:schemeClr val="accent3"/>
              </a:buClr>
              <a:buSzPct val="125000"/>
              <a:buFontTx/>
              <a:buChar char="-"/>
            </a:pPr>
            <a:r>
              <a:rPr lang="en-US" sz="2400" dirty="0">
                <a:latin typeface="Arial"/>
              </a:rPr>
              <a:t>MEP for support</a:t>
            </a:r>
          </a:p>
          <a:p>
            <a:pPr marL="342900" indent="-342900">
              <a:lnSpc>
                <a:spcPct val="120000"/>
              </a:lnSpc>
              <a:spcBef>
                <a:spcPts val="1800"/>
              </a:spcBef>
              <a:buClr>
                <a:schemeClr val="accent3"/>
              </a:buClr>
              <a:buSzPct val="125000"/>
              <a:buFontTx/>
              <a:buChar char="-"/>
            </a:pPr>
            <a:r>
              <a:rPr lang="en-US" sz="2400" dirty="0">
                <a:latin typeface="Arial"/>
              </a:rPr>
              <a:t>My collaborators: Chuck </a:t>
            </a:r>
            <a:r>
              <a:rPr lang="en-US" sz="2400" dirty="0" err="1">
                <a:latin typeface="Arial"/>
              </a:rPr>
              <a:t>Kalish</a:t>
            </a:r>
            <a:r>
              <a:rPr lang="en-US" sz="2400" dirty="0">
                <a:latin typeface="Arial"/>
              </a:rPr>
              <a:t> and Rachel King</a:t>
            </a:r>
          </a:p>
          <a:p>
            <a:pPr marL="342900" indent="-342900">
              <a:lnSpc>
                <a:spcPct val="120000"/>
              </a:lnSpc>
              <a:spcBef>
                <a:spcPts val="1800"/>
              </a:spcBef>
              <a:buClr>
                <a:schemeClr val="accent3"/>
              </a:buClr>
              <a:buSzPct val="125000"/>
              <a:buFontTx/>
              <a:buChar char="-"/>
            </a:pPr>
            <a:endParaRPr lang="en-US" sz="2400" dirty="0">
              <a:latin typeface="Arial"/>
            </a:endParaRPr>
          </a:p>
          <a:p>
            <a:pPr marL="342900" indent="-342900">
              <a:lnSpc>
                <a:spcPct val="120000"/>
              </a:lnSpc>
              <a:spcBef>
                <a:spcPts val="1800"/>
              </a:spcBef>
              <a:buClr>
                <a:schemeClr val="accent3"/>
              </a:buClr>
              <a:buSzPct val="125000"/>
              <a:buFontTx/>
              <a:buChar char="-"/>
            </a:pPr>
            <a:endParaRPr lang="en-US" sz="2400" dirty="0">
              <a:latin typeface="Arial"/>
            </a:endParaRPr>
          </a:p>
          <a:p>
            <a:pPr marL="0" indent="0">
              <a:buNone/>
            </a:pPr>
            <a:endParaRPr lang="en-US" dirty="0"/>
          </a:p>
        </p:txBody>
      </p:sp>
    </p:spTree>
    <p:extLst>
      <p:ext uri="{BB962C8B-B14F-4D97-AF65-F5344CB8AC3E}">
        <p14:creationId xmlns:p14="http://schemas.microsoft.com/office/powerpoint/2010/main" val="6687679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Skills</a:t>
            </a:r>
          </a:p>
        </p:txBody>
      </p:sp>
      <p:sp>
        <p:nvSpPr>
          <p:cNvPr id="3" name="Content Placeholder 2"/>
          <p:cNvSpPr>
            <a:spLocks noGrp="1"/>
          </p:cNvSpPr>
          <p:nvPr>
            <p:ph idx="1"/>
          </p:nvPr>
        </p:nvSpPr>
        <p:spPr/>
        <p:txBody>
          <a:bodyPr/>
          <a:lstStyle/>
          <a:p>
            <a:endParaRPr lang="is-IS" dirty="0"/>
          </a:p>
          <a:p>
            <a:endParaRPr lang="en-US" dirty="0"/>
          </a:p>
        </p:txBody>
      </p:sp>
      <p:pic>
        <p:nvPicPr>
          <p:cNvPr id="4" name="Picture 3"/>
          <p:cNvPicPr>
            <a:picLocks noChangeAspect="1"/>
          </p:cNvPicPr>
          <p:nvPr/>
        </p:nvPicPr>
        <p:blipFill>
          <a:blip r:embed="rId3"/>
          <a:stretch>
            <a:fillRect/>
          </a:stretch>
        </p:blipFill>
        <p:spPr>
          <a:xfrm>
            <a:off x="190776" y="1439347"/>
            <a:ext cx="4191000" cy="4191000"/>
          </a:xfrm>
          <a:prstGeom prst="rect">
            <a:avLst/>
          </a:prstGeom>
        </p:spPr>
      </p:pic>
      <p:grpSp>
        <p:nvGrpSpPr>
          <p:cNvPr id="10" name="Group 9"/>
          <p:cNvGrpSpPr/>
          <p:nvPr/>
        </p:nvGrpSpPr>
        <p:grpSpPr>
          <a:xfrm>
            <a:off x="5694467" y="1433786"/>
            <a:ext cx="5680730" cy="4003006"/>
            <a:chOff x="5694467" y="1354418"/>
            <a:chExt cx="5680730" cy="4003006"/>
          </a:xfrm>
        </p:grpSpPr>
        <p:pic>
          <p:nvPicPr>
            <p:cNvPr id="7" name="Picture 6" descr="Screen Shot 2018-04-18 at 8.36.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467" y="1354418"/>
              <a:ext cx="3444638" cy="2428314"/>
            </a:xfrm>
            <a:prstGeom prst="rect">
              <a:avLst/>
            </a:prstGeom>
            <a:ln>
              <a:solidFill>
                <a:schemeClr val="tx1"/>
              </a:solidFill>
            </a:ln>
          </p:spPr>
        </p:pic>
        <p:pic>
          <p:nvPicPr>
            <p:cNvPr id="8" name="Picture 7" descr="Screen Shot 2018-04-24 at 10.38.0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9922" y="3290851"/>
              <a:ext cx="3765275" cy="2066573"/>
            </a:xfrm>
            <a:prstGeom prst="rect">
              <a:avLst/>
            </a:prstGeom>
          </p:spPr>
        </p:pic>
      </p:grpSp>
    </p:spTree>
    <p:extLst>
      <p:ext uri="{BB962C8B-B14F-4D97-AF65-F5344CB8AC3E}">
        <p14:creationId xmlns:p14="http://schemas.microsoft.com/office/powerpoint/2010/main" val="3392317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7A3B9-791C-E74D-8074-84FC58BE1232}"/>
              </a:ext>
            </a:extLst>
          </p:cNvPr>
          <p:cNvSpPr>
            <a:spLocks noGrp="1"/>
          </p:cNvSpPr>
          <p:nvPr>
            <p:ph type="title"/>
          </p:nvPr>
        </p:nvSpPr>
        <p:spPr>
          <a:xfrm>
            <a:off x="71283" y="0"/>
            <a:ext cx="12490322" cy="1325563"/>
          </a:xfrm>
        </p:spPr>
        <p:txBody>
          <a:bodyPr/>
          <a:lstStyle/>
          <a:p>
            <a:r>
              <a:rPr lang="en-US" dirty="0"/>
              <a:t>How well the ratings we collected from teachers predict report card grades</a:t>
            </a:r>
          </a:p>
        </p:txBody>
      </p:sp>
      <p:graphicFrame>
        <p:nvGraphicFramePr>
          <p:cNvPr id="4" name="Content Placeholder 3">
            <a:extLst>
              <a:ext uri="{FF2B5EF4-FFF2-40B4-BE49-F238E27FC236}">
                <a16:creationId xmlns:a16="http://schemas.microsoft.com/office/drawing/2014/main" xmlns="" id="{6BA381DD-EAA8-064D-91F8-5A893670EF73}"/>
              </a:ext>
            </a:extLst>
          </p:cNvPr>
          <p:cNvGraphicFramePr>
            <a:graphicFrameLocks noGrp="1"/>
          </p:cNvGraphicFramePr>
          <p:nvPr>
            <p:ph idx="1"/>
            <p:extLst>
              <p:ext uri="{D42A27DB-BD31-4B8C-83A1-F6EECF244321}">
                <p14:modId xmlns:p14="http://schemas.microsoft.com/office/powerpoint/2010/main" val="322967341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558779" y="5612997"/>
            <a:ext cx="3998472" cy="461665"/>
          </a:xfrm>
          <a:prstGeom prst="rect">
            <a:avLst/>
          </a:prstGeom>
          <a:noFill/>
        </p:spPr>
        <p:txBody>
          <a:bodyPr vert="horz" wrap="square" rtlCol="0">
            <a:spAutoFit/>
          </a:bodyPr>
          <a:lstStyle/>
          <a:p>
            <a:r>
              <a:rPr lang="en-US" sz="2400" dirty="0">
                <a:latin typeface="Arial"/>
              </a:rPr>
              <a:t>r = .68</a:t>
            </a:r>
          </a:p>
        </p:txBody>
      </p:sp>
      <p:sp>
        <p:nvSpPr>
          <p:cNvPr id="7" name="TextBox 6"/>
          <p:cNvSpPr txBox="1"/>
          <p:nvPr/>
        </p:nvSpPr>
        <p:spPr>
          <a:xfrm>
            <a:off x="341167" y="2123279"/>
            <a:ext cx="553998" cy="2641817"/>
          </a:xfrm>
          <a:prstGeom prst="rect">
            <a:avLst/>
          </a:prstGeom>
          <a:noFill/>
        </p:spPr>
        <p:txBody>
          <a:bodyPr vert="vert270" wrap="square" rtlCol="0">
            <a:spAutoFit/>
          </a:bodyPr>
          <a:lstStyle/>
          <a:p>
            <a:r>
              <a:rPr lang="en-US" sz="2400" dirty="0">
                <a:latin typeface="Arial"/>
              </a:rPr>
              <a:t>Report Card</a:t>
            </a:r>
          </a:p>
        </p:txBody>
      </p:sp>
      <p:sp>
        <p:nvSpPr>
          <p:cNvPr id="8" name="TextBox 7"/>
          <p:cNvSpPr txBox="1"/>
          <p:nvPr/>
        </p:nvSpPr>
        <p:spPr>
          <a:xfrm>
            <a:off x="4587577" y="6199953"/>
            <a:ext cx="3998472" cy="461665"/>
          </a:xfrm>
          <a:prstGeom prst="rect">
            <a:avLst/>
          </a:prstGeom>
          <a:noFill/>
        </p:spPr>
        <p:txBody>
          <a:bodyPr vert="horz" wrap="square" rtlCol="0">
            <a:spAutoFit/>
          </a:bodyPr>
          <a:lstStyle/>
          <a:p>
            <a:r>
              <a:rPr lang="en-US" sz="2400" dirty="0">
                <a:latin typeface="Arial"/>
              </a:rPr>
              <a:t>Teacher Ratings</a:t>
            </a:r>
          </a:p>
        </p:txBody>
      </p:sp>
    </p:spTree>
    <p:extLst>
      <p:ext uri="{BB962C8B-B14F-4D97-AF65-F5344CB8AC3E}">
        <p14:creationId xmlns:p14="http://schemas.microsoft.com/office/powerpoint/2010/main" val="38834512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3976A8-D450-5447-880E-E240FECC4CB6}"/>
              </a:ext>
            </a:extLst>
          </p:cNvPr>
          <p:cNvSpPr>
            <a:spLocks noGrp="1"/>
          </p:cNvSpPr>
          <p:nvPr>
            <p:ph type="title"/>
          </p:nvPr>
        </p:nvSpPr>
        <p:spPr>
          <a:xfrm>
            <a:off x="71284" y="0"/>
            <a:ext cx="11774810" cy="1325563"/>
          </a:xfrm>
        </p:spPr>
        <p:txBody>
          <a:bodyPr/>
          <a:lstStyle/>
          <a:p>
            <a:r>
              <a:rPr lang="en-US" dirty="0"/>
              <a:t>How well our tasks correlate with report card grades (all areas)</a:t>
            </a:r>
          </a:p>
        </p:txBody>
      </p:sp>
      <p:graphicFrame>
        <p:nvGraphicFramePr>
          <p:cNvPr id="5" name="Content Placeholder 4">
            <a:extLst>
              <a:ext uri="{FF2B5EF4-FFF2-40B4-BE49-F238E27FC236}">
                <a16:creationId xmlns:a16="http://schemas.microsoft.com/office/drawing/2014/main" xmlns="" id="{770F6631-72BC-8549-9573-3D809FDDB9C5}"/>
              </a:ext>
            </a:extLst>
          </p:cNvPr>
          <p:cNvGraphicFramePr>
            <a:graphicFrameLocks noGrp="1"/>
          </p:cNvGraphicFramePr>
          <p:nvPr>
            <p:ph idx="1"/>
            <p:extLst>
              <p:ext uri="{D42A27DB-BD31-4B8C-83A1-F6EECF244321}">
                <p14:modId xmlns:p14="http://schemas.microsoft.com/office/powerpoint/2010/main" val="85052282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41167" y="2123279"/>
            <a:ext cx="553998" cy="2641817"/>
          </a:xfrm>
          <a:prstGeom prst="rect">
            <a:avLst/>
          </a:prstGeom>
          <a:noFill/>
        </p:spPr>
        <p:txBody>
          <a:bodyPr vert="vert270" wrap="square" rtlCol="0">
            <a:spAutoFit/>
          </a:bodyPr>
          <a:lstStyle/>
          <a:p>
            <a:r>
              <a:rPr lang="en-US" sz="2400" dirty="0">
                <a:latin typeface="Arial"/>
              </a:rPr>
              <a:t>Report Card</a:t>
            </a:r>
          </a:p>
        </p:txBody>
      </p:sp>
      <p:sp>
        <p:nvSpPr>
          <p:cNvPr id="6" name="TextBox 5"/>
          <p:cNvSpPr txBox="1"/>
          <p:nvPr/>
        </p:nvSpPr>
        <p:spPr>
          <a:xfrm>
            <a:off x="4587577" y="6199953"/>
            <a:ext cx="3998472" cy="461665"/>
          </a:xfrm>
          <a:prstGeom prst="rect">
            <a:avLst/>
          </a:prstGeom>
          <a:noFill/>
        </p:spPr>
        <p:txBody>
          <a:bodyPr vert="horz" wrap="square" rtlCol="0">
            <a:spAutoFit/>
          </a:bodyPr>
          <a:lstStyle/>
          <a:p>
            <a:r>
              <a:rPr lang="en-US" sz="2400" dirty="0">
                <a:latin typeface="Arial"/>
              </a:rPr>
              <a:t>Student Task Performance</a:t>
            </a:r>
          </a:p>
        </p:txBody>
      </p:sp>
      <p:sp>
        <p:nvSpPr>
          <p:cNvPr id="7" name="TextBox 6"/>
          <p:cNvSpPr txBox="1"/>
          <p:nvPr/>
        </p:nvSpPr>
        <p:spPr>
          <a:xfrm>
            <a:off x="10558779" y="5612997"/>
            <a:ext cx="3998472" cy="461665"/>
          </a:xfrm>
          <a:prstGeom prst="rect">
            <a:avLst/>
          </a:prstGeom>
          <a:noFill/>
        </p:spPr>
        <p:txBody>
          <a:bodyPr vert="horz" wrap="square" rtlCol="0">
            <a:spAutoFit/>
          </a:bodyPr>
          <a:lstStyle/>
          <a:p>
            <a:r>
              <a:rPr lang="en-US" sz="2400" dirty="0">
                <a:latin typeface="Arial"/>
              </a:rPr>
              <a:t>r = .56</a:t>
            </a:r>
          </a:p>
        </p:txBody>
      </p:sp>
    </p:spTree>
    <p:extLst>
      <p:ext uri="{BB962C8B-B14F-4D97-AF65-F5344CB8AC3E}">
        <p14:creationId xmlns:p14="http://schemas.microsoft.com/office/powerpoint/2010/main" val="40213200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231AC-E207-DD49-A671-6556B7A54B55}"/>
              </a:ext>
            </a:extLst>
          </p:cNvPr>
          <p:cNvSpPr>
            <a:spLocks noGrp="1"/>
          </p:cNvSpPr>
          <p:nvPr>
            <p:ph type="title"/>
          </p:nvPr>
        </p:nvSpPr>
        <p:spPr/>
        <p:txBody>
          <a:bodyPr/>
          <a:lstStyle/>
          <a:p>
            <a:r>
              <a:rPr lang="en-US" dirty="0"/>
              <a:t>How well do our tasks correlate with the </a:t>
            </a:r>
            <a:r>
              <a:rPr lang="en-US" dirty="0" smtClean="0"/>
              <a:t>GOLD-SEL</a:t>
            </a:r>
            <a:endParaRPr lang="en-US" dirty="0"/>
          </a:p>
        </p:txBody>
      </p:sp>
      <p:graphicFrame>
        <p:nvGraphicFramePr>
          <p:cNvPr id="4" name="Content Placeholder 3">
            <a:extLst>
              <a:ext uri="{FF2B5EF4-FFF2-40B4-BE49-F238E27FC236}">
                <a16:creationId xmlns:a16="http://schemas.microsoft.com/office/drawing/2014/main" xmlns="" id="{102234D6-94DB-5C47-9319-A20F2485B619}"/>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558779" y="5612997"/>
            <a:ext cx="3998472" cy="461665"/>
          </a:xfrm>
          <a:prstGeom prst="rect">
            <a:avLst/>
          </a:prstGeom>
          <a:noFill/>
        </p:spPr>
        <p:txBody>
          <a:bodyPr vert="horz" wrap="square" rtlCol="0">
            <a:spAutoFit/>
          </a:bodyPr>
          <a:lstStyle/>
          <a:p>
            <a:r>
              <a:rPr lang="en-US" sz="2400" dirty="0">
                <a:latin typeface="Arial"/>
              </a:rPr>
              <a:t>r = </a:t>
            </a:r>
            <a:r>
              <a:rPr lang="en-US" sz="2400" dirty="0" smtClean="0">
                <a:latin typeface="Arial"/>
              </a:rPr>
              <a:t>.29</a:t>
            </a:r>
            <a:endParaRPr lang="en-US" sz="2400" dirty="0">
              <a:latin typeface="Arial"/>
            </a:endParaRPr>
          </a:p>
        </p:txBody>
      </p:sp>
    </p:spTree>
    <p:extLst>
      <p:ext uri="{BB962C8B-B14F-4D97-AF65-F5344CB8AC3E}">
        <p14:creationId xmlns:p14="http://schemas.microsoft.com/office/powerpoint/2010/main" val="330302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Skills</a:t>
            </a:r>
          </a:p>
        </p:txBody>
      </p:sp>
      <p:sp>
        <p:nvSpPr>
          <p:cNvPr id="3" name="Content Placeholder 2"/>
          <p:cNvSpPr>
            <a:spLocks noGrp="1"/>
          </p:cNvSpPr>
          <p:nvPr>
            <p:ph idx="1"/>
          </p:nvPr>
        </p:nvSpPr>
        <p:spPr/>
        <p:txBody>
          <a:bodyPr/>
          <a:lstStyle/>
          <a:p>
            <a:endParaRPr lang="is-IS" dirty="0"/>
          </a:p>
          <a:p>
            <a:endParaRPr lang="en-US" dirty="0"/>
          </a:p>
        </p:txBody>
      </p:sp>
      <p:pic>
        <p:nvPicPr>
          <p:cNvPr id="8" name="Picture 7" descr="Screen Shot 2017-09-15 at 9.27.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0" y="1250064"/>
            <a:ext cx="2944081" cy="2242181"/>
          </a:xfrm>
          <a:prstGeom prst="rect">
            <a:avLst/>
          </a:prstGeom>
          <a:ln>
            <a:solidFill>
              <a:schemeClr val="tx1"/>
            </a:solidFill>
          </a:ln>
        </p:spPr>
      </p:pic>
      <p:pic>
        <p:nvPicPr>
          <p:cNvPr id="9" name="Picture 8" descr="Screen Shot 2017-09-14 at 8.48.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905" y="1227022"/>
            <a:ext cx="5253940" cy="2418368"/>
          </a:xfrm>
          <a:prstGeom prst="rect">
            <a:avLst/>
          </a:prstGeom>
          <a:ln>
            <a:solidFill>
              <a:schemeClr val="tx1"/>
            </a:solidFill>
          </a:ln>
        </p:spPr>
      </p:pic>
      <p:pic>
        <p:nvPicPr>
          <p:cNvPr id="11" name="Picture 10" descr="Screen Shot 2018-04-24 at 9.30.1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42" y="3892397"/>
            <a:ext cx="10319175" cy="2274932"/>
          </a:xfrm>
          <a:prstGeom prst="rect">
            <a:avLst/>
          </a:prstGeom>
        </p:spPr>
      </p:pic>
    </p:spTree>
    <p:extLst>
      <p:ext uri="{BB962C8B-B14F-4D97-AF65-F5344CB8AC3E}">
        <p14:creationId xmlns:p14="http://schemas.microsoft.com/office/powerpoint/2010/main" val="346363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Project: Phase I</a:t>
            </a:r>
          </a:p>
        </p:txBody>
      </p:sp>
      <p:sp>
        <p:nvSpPr>
          <p:cNvPr id="3" name="Content Placeholder 2"/>
          <p:cNvSpPr>
            <a:spLocks noGrp="1"/>
          </p:cNvSpPr>
          <p:nvPr>
            <p:ph idx="1"/>
          </p:nvPr>
        </p:nvSpPr>
        <p:spPr>
          <a:xfrm>
            <a:off x="838200" y="1351675"/>
            <a:ext cx="10515600" cy="4351338"/>
          </a:xfrm>
        </p:spPr>
        <p:txBody>
          <a:bodyPr>
            <a:normAutofit/>
          </a:bodyPr>
          <a:lstStyle/>
          <a:p>
            <a:pPr marL="0" indent="0">
              <a:lnSpc>
                <a:spcPct val="120000"/>
              </a:lnSpc>
              <a:spcBef>
                <a:spcPts val="1800"/>
              </a:spcBef>
              <a:buClr>
                <a:schemeClr val="accent3"/>
              </a:buClr>
              <a:buSzPct val="125000"/>
              <a:buNone/>
            </a:pPr>
            <a:r>
              <a:rPr lang="en-US" sz="2400" b="1" dirty="0">
                <a:latin typeface="Arial"/>
              </a:rPr>
              <a:t>In Spring of 2017, we met with 30 teachers and administrators across 17 different 4K sites to learn </a:t>
            </a:r>
            <a:r>
              <a:rPr lang="is-IS" sz="2400" b="1" dirty="0">
                <a:latin typeface="Arial"/>
              </a:rPr>
              <a:t>…</a:t>
            </a:r>
            <a:endParaRPr lang="en-US" sz="2400" b="1" dirty="0">
              <a:latin typeface="Arial"/>
            </a:endParaRPr>
          </a:p>
          <a:p>
            <a:pPr marL="342900" indent="-342900">
              <a:lnSpc>
                <a:spcPct val="120000"/>
              </a:lnSpc>
              <a:spcBef>
                <a:spcPts val="1800"/>
              </a:spcBef>
              <a:buClr>
                <a:schemeClr val="accent3"/>
              </a:buClr>
              <a:buSzPct val="125000"/>
              <a:buFontTx/>
              <a:buChar char="-"/>
            </a:pPr>
            <a:r>
              <a:rPr lang="en-US" sz="2400" dirty="0">
                <a:latin typeface="Arial"/>
              </a:rPr>
              <a:t>Are social skills </a:t>
            </a:r>
            <a:r>
              <a:rPr lang="en-US" sz="2400" dirty="0" smtClean="0">
                <a:latin typeface="Arial"/>
              </a:rPr>
              <a:t>important </a:t>
            </a:r>
            <a:r>
              <a:rPr lang="en-US" sz="2400" dirty="0">
                <a:latin typeface="Arial"/>
              </a:rPr>
              <a:t>to develop in 4K?</a:t>
            </a:r>
          </a:p>
          <a:p>
            <a:pPr marL="342900" indent="-342900">
              <a:lnSpc>
                <a:spcPct val="120000"/>
              </a:lnSpc>
              <a:spcBef>
                <a:spcPts val="1800"/>
              </a:spcBef>
              <a:buClr>
                <a:schemeClr val="accent3"/>
              </a:buClr>
              <a:buSzPct val="125000"/>
              <a:buFontTx/>
              <a:buChar char="-"/>
            </a:pPr>
            <a:r>
              <a:rPr lang="en-US" sz="2400" dirty="0">
                <a:latin typeface="Arial"/>
              </a:rPr>
              <a:t>What social skills are important to develop in 4K?</a:t>
            </a:r>
          </a:p>
          <a:p>
            <a:pPr marL="342900" indent="-342900">
              <a:lnSpc>
                <a:spcPct val="120000"/>
              </a:lnSpc>
              <a:spcBef>
                <a:spcPts val="1800"/>
              </a:spcBef>
              <a:buClr>
                <a:schemeClr val="accent3"/>
              </a:buClr>
              <a:buSzPct val="125000"/>
              <a:buFontTx/>
              <a:buChar char="-"/>
            </a:pPr>
            <a:r>
              <a:rPr lang="en-US" sz="2400" dirty="0">
                <a:latin typeface="Arial"/>
              </a:rPr>
              <a:t>Thoughts about current measures</a:t>
            </a:r>
          </a:p>
          <a:p>
            <a:pPr marL="0" indent="0">
              <a:buNone/>
            </a:pPr>
            <a:endParaRPr lang="en-US" dirty="0"/>
          </a:p>
        </p:txBody>
      </p:sp>
    </p:spTree>
    <p:extLst>
      <p:ext uri="{BB962C8B-B14F-4D97-AF65-F5344CB8AC3E}">
        <p14:creationId xmlns:p14="http://schemas.microsoft.com/office/powerpoint/2010/main" val="1759333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Project: Phase I</a:t>
            </a:r>
          </a:p>
        </p:txBody>
      </p:sp>
      <p:sp>
        <p:nvSpPr>
          <p:cNvPr id="3" name="Content Placeholder 2"/>
          <p:cNvSpPr>
            <a:spLocks noGrp="1"/>
          </p:cNvSpPr>
          <p:nvPr>
            <p:ph idx="1"/>
          </p:nvPr>
        </p:nvSpPr>
        <p:spPr>
          <a:xfrm>
            <a:off x="838200" y="1370633"/>
            <a:ext cx="10515600" cy="4351338"/>
          </a:xfrm>
        </p:spPr>
        <p:txBody>
          <a:bodyPr>
            <a:normAutofit/>
          </a:bodyPr>
          <a:lstStyle/>
          <a:p>
            <a:pPr marL="0" indent="0">
              <a:lnSpc>
                <a:spcPct val="120000"/>
              </a:lnSpc>
              <a:spcBef>
                <a:spcPts val="1200"/>
              </a:spcBef>
              <a:buClr>
                <a:schemeClr val="accent3"/>
              </a:buClr>
              <a:buSzPct val="125000"/>
              <a:buNone/>
            </a:pPr>
            <a:r>
              <a:rPr lang="en-US" sz="2400" b="1" dirty="0">
                <a:latin typeface="Arial"/>
              </a:rPr>
              <a:t>Are social skills important to develop in 4K?</a:t>
            </a:r>
          </a:p>
          <a:p>
            <a:pPr marL="342900" indent="-342900">
              <a:lnSpc>
                <a:spcPct val="120000"/>
              </a:lnSpc>
              <a:spcBef>
                <a:spcPts val="1200"/>
              </a:spcBef>
              <a:buClr>
                <a:schemeClr val="accent3"/>
              </a:buClr>
              <a:buSzPct val="125000"/>
              <a:buFontTx/>
              <a:buChar char="-"/>
            </a:pPr>
            <a:r>
              <a:rPr lang="en-US" sz="2400" dirty="0">
                <a:latin typeface="Arial"/>
              </a:rPr>
              <a:t>Every person we talked to said yes</a:t>
            </a:r>
          </a:p>
          <a:p>
            <a:pPr marL="342900" indent="-342900">
              <a:lnSpc>
                <a:spcPct val="120000"/>
              </a:lnSpc>
              <a:spcBef>
                <a:spcPts val="1200"/>
              </a:spcBef>
              <a:buClr>
                <a:schemeClr val="accent3"/>
              </a:buClr>
              <a:buSzPct val="125000"/>
              <a:buFontTx/>
              <a:buChar char="-"/>
            </a:pPr>
            <a:r>
              <a:rPr lang="en-US" sz="2400" dirty="0">
                <a:latin typeface="Arial"/>
              </a:rPr>
              <a:t>Most said the domain was more important than any other</a:t>
            </a:r>
          </a:p>
          <a:p>
            <a:pPr marL="0" indent="0">
              <a:buNone/>
            </a:pPr>
            <a:endParaRPr lang="en-US" dirty="0"/>
          </a:p>
        </p:txBody>
      </p:sp>
    </p:spTree>
    <p:extLst>
      <p:ext uri="{BB962C8B-B14F-4D97-AF65-F5344CB8AC3E}">
        <p14:creationId xmlns:p14="http://schemas.microsoft.com/office/powerpoint/2010/main" val="378414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Project: Phase I</a:t>
            </a:r>
          </a:p>
        </p:txBody>
      </p:sp>
      <p:sp>
        <p:nvSpPr>
          <p:cNvPr id="3" name="Content Placeholder 2"/>
          <p:cNvSpPr>
            <a:spLocks noGrp="1"/>
          </p:cNvSpPr>
          <p:nvPr>
            <p:ph idx="1"/>
          </p:nvPr>
        </p:nvSpPr>
        <p:spPr>
          <a:xfrm>
            <a:off x="838200" y="1351674"/>
            <a:ext cx="10515600" cy="714703"/>
          </a:xfrm>
        </p:spPr>
        <p:txBody>
          <a:bodyPr>
            <a:normAutofit/>
          </a:bodyPr>
          <a:lstStyle/>
          <a:p>
            <a:pPr marL="0" indent="0">
              <a:lnSpc>
                <a:spcPct val="120000"/>
              </a:lnSpc>
              <a:spcBef>
                <a:spcPts val="1200"/>
              </a:spcBef>
              <a:buClr>
                <a:schemeClr val="accent3"/>
              </a:buClr>
              <a:buSzPct val="125000"/>
              <a:buNone/>
            </a:pPr>
            <a:r>
              <a:rPr lang="en-US" sz="2400" b="1" dirty="0">
                <a:latin typeface="Arial"/>
              </a:rPr>
              <a:t>What social skills are important to develop in 4K?</a:t>
            </a:r>
          </a:p>
          <a:p>
            <a:pPr marL="0" indent="0">
              <a:buNone/>
            </a:pPr>
            <a:endParaRPr lang="en-US" sz="2400" dirty="0"/>
          </a:p>
        </p:txBody>
      </p:sp>
      <p:sp>
        <p:nvSpPr>
          <p:cNvPr id="4" name="TextBox 3"/>
          <p:cNvSpPr txBox="1"/>
          <p:nvPr/>
        </p:nvSpPr>
        <p:spPr>
          <a:xfrm>
            <a:off x="881877" y="2200988"/>
            <a:ext cx="4216682" cy="2696123"/>
          </a:xfrm>
          <a:prstGeom prst="rect">
            <a:avLst/>
          </a:prstGeom>
          <a:noFill/>
        </p:spPr>
        <p:txBody>
          <a:bodyPr wrap="square" rtlCol="0">
            <a:spAutoFit/>
          </a:bodyPr>
          <a:lstStyle/>
          <a:p>
            <a:pPr>
              <a:lnSpc>
                <a:spcPct val="120000"/>
              </a:lnSpc>
              <a:spcBef>
                <a:spcPts val="1200"/>
              </a:spcBef>
              <a:buClr>
                <a:schemeClr val="accent3"/>
              </a:buClr>
              <a:buSzPct val="125000"/>
            </a:pPr>
            <a:r>
              <a:rPr lang="en-US" sz="2400" u="sng" dirty="0">
                <a:latin typeface="Arial"/>
              </a:rPr>
              <a:t>Intrapersonal skills</a:t>
            </a:r>
            <a:r>
              <a:rPr lang="en-US" sz="2400" dirty="0">
                <a:latin typeface="Arial"/>
              </a:rPr>
              <a:t>:</a:t>
            </a:r>
          </a:p>
          <a:p>
            <a:pPr marL="342900" indent="-342900">
              <a:lnSpc>
                <a:spcPct val="120000"/>
              </a:lnSpc>
              <a:spcBef>
                <a:spcPts val="1200"/>
              </a:spcBef>
              <a:buClr>
                <a:schemeClr val="accent3"/>
              </a:buClr>
              <a:buSzPct val="125000"/>
              <a:buFontTx/>
              <a:buChar char="-"/>
            </a:pPr>
            <a:r>
              <a:rPr lang="en-US" sz="2400" dirty="0">
                <a:latin typeface="Arial"/>
              </a:rPr>
              <a:t>Impulse control</a:t>
            </a:r>
          </a:p>
          <a:p>
            <a:pPr marL="342900" indent="-342900">
              <a:lnSpc>
                <a:spcPct val="120000"/>
              </a:lnSpc>
              <a:spcBef>
                <a:spcPts val="1200"/>
              </a:spcBef>
              <a:buClr>
                <a:schemeClr val="accent3"/>
              </a:buClr>
              <a:buSzPct val="125000"/>
              <a:buFontTx/>
              <a:buChar char="-"/>
            </a:pPr>
            <a:r>
              <a:rPr lang="en-US" sz="2400" dirty="0">
                <a:latin typeface="Arial"/>
              </a:rPr>
              <a:t>Flexibility (task-switching)</a:t>
            </a:r>
          </a:p>
          <a:p>
            <a:pPr marL="342900" indent="-342900">
              <a:lnSpc>
                <a:spcPct val="120000"/>
              </a:lnSpc>
              <a:spcBef>
                <a:spcPts val="1200"/>
              </a:spcBef>
              <a:buClr>
                <a:schemeClr val="accent3"/>
              </a:buClr>
              <a:buSzPct val="125000"/>
              <a:buFontTx/>
              <a:buChar char="-"/>
            </a:pPr>
            <a:r>
              <a:rPr lang="en-US" sz="2400" dirty="0">
                <a:latin typeface="Arial"/>
              </a:rPr>
              <a:t>Managing one’s feelings</a:t>
            </a:r>
          </a:p>
          <a:p>
            <a:endParaRPr lang="en-US" sz="2400" dirty="0"/>
          </a:p>
        </p:txBody>
      </p:sp>
      <p:sp>
        <p:nvSpPr>
          <p:cNvPr id="5" name="TextBox 4"/>
          <p:cNvSpPr txBox="1"/>
          <p:nvPr/>
        </p:nvSpPr>
        <p:spPr>
          <a:xfrm>
            <a:off x="5943876" y="2200988"/>
            <a:ext cx="5679311" cy="3736407"/>
          </a:xfrm>
          <a:prstGeom prst="rect">
            <a:avLst/>
          </a:prstGeom>
          <a:noFill/>
        </p:spPr>
        <p:txBody>
          <a:bodyPr wrap="square" rtlCol="0">
            <a:spAutoFit/>
          </a:bodyPr>
          <a:lstStyle/>
          <a:p>
            <a:pPr>
              <a:lnSpc>
                <a:spcPct val="120000"/>
              </a:lnSpc>
              <a:spcBef>
                <a:spcPts val="1200"/>
              </a:spcBef>
              <a:buClr>
                <a:schemeClr val="accent3"/>
              </a:buClr>
              <a:buSzPct val="125000"/>
            </a:pPr>
            <a:r>
              <a:rPr lang="en-US" sz="2400" u="sng" dirty="0">
                <a:latin typeface="Arial"/>
              </a:rPr>
              <a:t>Interpersonal skills</a:t>
            </a:r>
            <a:r>
              <a:rPr lang="en-US" sz="2400" dirty="0">
                <a:latin typeface="Arial"/>
              </a:rPr>
              <a:t>:</a:t>
            </a:r>
          </a:p>
          <a:p>
            <a:pPr marL="342900" indent="-342900">
              <a:lnSpc>
                <a:spcPct val="120000"/>
              </a:lnSpc>
              <a:spcBef>
                <a:spcPts val="1200"/>
              </a:spcBef>
              <a:buClr>
                <a:schemeClr val="accent3"/>
              </a:buClr>
              <a:buSzPct val="125000"/>
              <a:buFontTx/>
              <a:buChar char="-"/>
            </a:pPr>
            <a:r>
              <a:rPr lang="en-US" sz="2400" dirty="0">
                <a:latin typeface="Arial"/>
              </a:rPr>
              <a:t>Take another’s </a:t>
            </a:r>
            <a:r>
              <a:rPr lang="en-US" sz="2400" dirty="0" smtClean="0">
                <a:latin typeface="Arial"/>
              </a:rPr>
              <a:t>perspective</a:t>
            </a:r>
            <a:endParaRPr lang="en-US" sz="2400" dirty="0">
              <a:latin typeface="Arial"/>
            </a:endParaRPr>
          </a:p>
          <a:p>
            <a:pPr marL="342900" indent="-342900">
              <a:lnSpc>
                <a:spcPct val="120000"/>
              </a:lnSpc>
              <a:spcBef>
                <a:spcPts val="1200"/>
              </a:spcBef>
              <a:buClr>
                <a:schemeClr val="accent3"/>
              </a:buClr>
              <a:buSzPct val="125000"/>
              <a:buFontTx/>
              <a:buChar char="-"/>
            </a:pPr>
            <a:r>
              <a:rPr lang="en-US" sz="2400" dirty="0">
                <a:latin typeface="Arial"/>
              </a:rPr>
              <a:t>Make friends</a:t>
            </a:r>
          </a:p>
          <a:p>
            <a:pPr marL="342900" indent="-342900">
              <a:lnSpc>
                <a:spcPct val="120000"/>
              </a:lnSpc>
              <a:spcBef>
                <a:spcPts val="1200"/>
              </a:spcBef>
              <a:buClr>
                <a:schemeClr val="accent3"/>
              </a:buClr>
              <a:buSzPct val="125000"/>
              <a:buFontTx/>
              <a:buChar char="-"/>
            </a:pPr>
            <a:r>
              <a:rPr lang="en-US" sz="2400" dirty="0">
                <a:latin typeface="Arial"/>
              </a:rPr>
              <a:t>Make sense of &amp; get along in social interactions </a:t>
            </a:r>
          </a:p>
          <a:p>
            <a:pPr marL="342900" indent="-342900">
              <a:lnSpc>
                <a:spcPct val="120000"/>
              </a:lnSpc>
              <a:spcBef>
                <a:spcPts val="1200"/>
              </a:spcBef>
              <a:buClr>
                <a:schemeClr val="accent3"/>
              </a:buClr>
              <a:buSzPct val="125000"/>
              <a:buFontTx/>
              <a:buChar char="-"/>
            </a:pPr>
            <a:r>
              <a:rPr lang="en-US" sz="2400" dirty="0">
                <a:latin typeface="Arial"/>
              </a:rPr>
              <a:t>Be in tune with the group</a:t>
            </a:r>
          </a:p>
          <a:p>
            <a:endParaRPr lang="en-US" sz="2400" dirty="0"/>
          </a:p>
        </p:txBody>
      </p:sp>
    </p:spTree>
    <p:extLst>
      <p:ext uri="{BB962C8B-B14F-4D97-AF65-F5344CB8AC3E}">
        <p14:creationId xmlns:p14="http://schemas.microsoft.com/office/powerpoint/2010/main" val="2098376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Project: Phase I</a:t>
            </a:r>
          </a:p>
        </p:txBody>
      </p:sp>
      <p:sp>
        <p:nvSpPr>
          <p:cNvPr id="3" name="Content Placeholder 2"/>
          <p:cNvSpPr>
            <a:spLocks noGrp="1"/>
          </p:cNvSpPr>
          <p:nvPr>
            <p:ph idx="1"/>
          </p:nvPr>
        </p:nvSpPr>
        <p:spPr>
          <a:xfrm>
            <a:off x="838200" y="1351674"/>
            <a:ext cx="10515600" cy="1321382"/>
          </a:xfrm>
        </p:spPr>
        <p:txBody>
          <a:bodyPr>
            <a:normAutofit/>
          </a:bodyPr>
          <a:lstStyle/>
          <a:p>
            <a:pPr marL="0" indent="0">
              <a:lnSpc>
                <a:spcPct val="120000"/>
              </a:lnSpc>
              <a:spcBef>
                <a:spcPts val="1200"/>
              </a:spcBef>
              <a:buClr>
                <a:schemeClr val="accent3"/>
              </a:buClr>
              <a:buSzPct val="125000"/>
              <a:buNone/>
            </a:pPr>
            <a:r>
              <a:rPr lang="en-US" sz="2400" b="1" dirty="0">
                <a:latin typeface="Arial"/>
              </a:rPr>
              <a:t>What do you think of current measures available to you for assessing children’s social skills?</a:t>
            </a:r>
          </a:p>
          <a:p>
            <a:pPr marL="0" indent="0">
              <a:buNone/>
            </a:pPr>
            <a:endParaRPr lang="en-US" sz="2400" dirty="0"/>
          </a:p>
        </p:txBody>
      </p:sp>
      <p:sp>
        <p:nvSpPr>
          <p:cNvPr id="4" name="TextBox 3"/>
          <p:cNvSpPr txBox="1"/>
          <p:nvPr/>
        </p:nvSpPr>
        <p:spPr>
          <a:xfrm>
            <a:off x="881876" y="2371610"/>
            <a:ext cx="10970599" cy="2985433"/>
          </a:xfrm>
          <a:prstGeom prst="rect">
            <a:avLst/>
          </a:prstGeom>
          <a:noFill/>
        </p:spPr>
        <p:txBody>
          <a:bodyPr wrap="square" rtlCol="0">
            <a:spAutoFit/>
          </a:bodyPr>
          <a:lstStyle/>
          <a:p>
            <a:pPr marL="342900" indent="-342900">
              <a:lnSpc>
                <a:spcPct val="120000"/>
              </a:lnSpc>
              <a:spcBef>
                <a:spcPts val="1200"/>
              </a:spcBef>
              <a:buClr>
                <a:schemeClr val="accent3"/>
              </a:buClr>
              <a:buSzPct val="125000"/>
              <a:buFontTx/>
              <a:buChar char="-"/>
            </a:pPr>
            <a:r>
              <a:rPr lang="en-US" sz="2400" dirty="0">
                <a:latin typeface="Arial"/>
              </a:rPr>
              <a:t>Many teachers thought they had a good sense of their students’ social skills.</a:t>
            </a:r>
          </a:p>
          <a:p>
            <a:pPr marL="342900" indent="-342900">
              <a:lnSpc>
                <a:spcPct val="120000"/>
              </a:lnSpc>
              <a:spcBef>
                <a:spcPts val="1200"/>
              </a:spcBef>
              <a:buClr>
                <a:schemeClr val="accent3"/>
              </a:buClr>
              <a:buSzPct val="125000"/>
              <a:buFontTx/>
              <a:buChar char="-"/>
            </a:pPr>
            <a:r>
              <a:rPr lang="en-US" sz="2400" dirty="0">
                <a:latin typeface="Arial"/>
              </a:rPr>
              <a:t>Some teachers felt that the proportion of the time they spent formally assessing &amp; documenting children’s various skills wasn’t in line with the stated and felt importance of social skills.</a:t>
            </a:r>
          </a:p>
          <a:p>
            <a:pPr marL="342900" indent="-342900">
              <a:lnSpc>
                <a:spcPct val="120000"/>
              </a:lnSpc>
              <a:spcBef>
                <a:spcPts val="1200"/>
              </a:spcBef>
              <a:buClr>
                <a:schemeClr val="accent3"/>
              </a:buClr>
              <a:buSzPct val="125000"/>
              <a:buFontTx/>
              <a:buChar char="-"/>
            </a:pPr>
            <a:r>
              <a:rPr lang="en-US" sz="2400" dirty="0">
                <a:latin typeface="Arial"/>
              </a:rPr>
              <a:t>A lot of discussion of GOLD </a:t>
            </a:r>
            <a:r>
              <a:rPr lang="is-IS" sz="2400" dirty="0">
                <a:latin typeface="Arial"/>
              </a:rPr>
              <a:t>…</a:t>
            </a:r>
            <a:endParaRPr lang="en-US" sz="2400" dirty="0">
              <a:latin typeface="Arial"/>
            </a:endParaRPr>
          </a:p>
          <a:p>
            <a:endParaRPr lang="en-US" sz="2400" dirty="0"/>
          </a:p>
        </p:txBody>
      </p:sp>
    </p:spTree>
    <p:extLst>
      <p:ext uri="{BB962C8B-B14F-4D97-AF65-F5344CB8AC3E}">
        <p14:creationId xmlns:p14="http://schemas.microsoft.com/office/powerpoint/2010/main" val="988584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Project: Phase I</a:t>
            </a:r>
          </a:p>
        </p:txBody>
      </p:sp>
      <p:sp>
        <p:nvSpPr>
          <p:cNvPr id="3" name="Content Placeholder 2"/>
          <p:cNvSpPr>
            <a:spLocks noGrp="1"/>
          </p:cNvSpPr>
          <p:nvPr>
            <p:ph idx="1"/>
          </p:nvPr>
        </p:nvSpPr>
        <p:spPr>
          <a:xfrm>
            <a:off x="838200" y="1351674"/>
            <a:ext cx="10515600" cy="714703"/>
          </a:xfrm>
        </p:spPr>
        <p:txBody>
          <a:bodyPr>
            <a:normAutofit/>
          </a:bodyPr>
          <a:lstStyle/>
          <a:p>
            <a:pPr marL="0" indent="0">
              <a:lnSpc>
                <a:spcPct val="120000"/>
              </a:lnSpc>
              <a:spcBef>
                <a:spcPts val="1200"/>
              </a:spcBef>
              <a:buClr>
                <a:schemeClr val="accent3"/>
              </a:buClr>
              <a:buSzPct val="125000"/>
              <a:buNone/>
            </a:pPr>
            <a:r>
              <a:rPr lang="en-US" sz="2400" b="1" dirty="0">
                <a:latin typeface="Arial"/>
              </a:rPr>
              <a:t>About GOLD </a:t>
            </a:r>
            <a:r>
              <a:rPr lang="is-IS" sz="2400" b="1" dirty="0">
                <a:latin typeface="Arial"/>
              </a:rPr>
              <a:t>…</a:t>
            </a:r>
            <a:endParaRPr lang="en-US" sz="2400" b="1" dirty="0">
              <a:latin typeface="Arial"/>
            </a:endParaRPr>
          </a:p>
          <a:p>
            <a:pPr marL="0" indent="0">
              <a:buNone/>
            </a:pPr>
            <a:endParaRPr lang="en-US" sz="2400" dirty="0"/>
          </a:p>
        </p:txBody>
      </p:sp>
      <p:sp>
        <p:nvSpPr>
          <p:cNvPr id="4" name="TextBox 3"/>
          <p:cNvSpPr txBox="1"/>
          <p:nvPr/>
        </p:nvSpPr>
        <p:spPr>
          <a:xfrm>
            <a:off x="881877" y="2200988"/>
            <a:ext cx="3862637" cy="2099036"/>
          </a:xfrm>
          <a:prstGeom prst="rect">
            <a:avLst/>
          </a:prstGeom>
          <a:noFill/>
        </p:spPr>
        <p:txBody>
          <a:bodyPr wrap="square" rtlCol="0">
            <a:spAutoFit/>
          </a:bodyPr>
          <a:lstStyle/>
          <a:p>
            <a:pPr>
              <a:lnSpc>
                <a:spcPct val="120000"/>
              </a:lnSpc>
              <a:spcBef>
                <a:spcPts val="1200"/>
              </a:spcBef>
              <a:buClr>
                <a:schemeClr val="accent3"/>
              </a:buClr>
              <a:buSzPct val="125000"/>
            </a:pPr>
            <a:r>
              <a:rPr lang="en-US" sz="2400" u="sng" dirty="0">
                <a:latin typeface="Arial"/>
              </a:rPr>
              <a:t>Very common responses</a:t>
            </a:r>
            <a:r>
              <a:rPr lang="en-US" sz="2400" dirty="0">
                <a:latin typeface="Arial"/>
              </a:rPr>
              <a:t>:</a:t>
            </a:r>
          </a:p>
          <a:p>
            <a:pPr marL="342900" indent="-342900">
              <a:lnSpc>
                <a:spcPct val="120000"/>
              </a:lnSpc>
              <a:spcBef>
                <a:spcPts val="1200"/>
              </a:spcBef>
              <a:buClr>
                <a:schemeClr val="accent3"/>
              </a:buClr>
              <a:buSzPct val="125000"/>
              <a:buFontTx/>
              <a:buChar char="-"/>
            </a:pPr>
            <a:r>
              <a:rPr lang="en-US" sz="2400" dirty="0">
                <a:latin typeface="Arial"/>
              </a:rPr>
              <a:t>It takes too much time </a:t>
            </a:r>
          </a:p>
          <a:p>
            <a:pPr marL="342900" indent="-342900">
              <a:lnSpc>
                <a:spcPct val="120000"/>
              </a:lnSpc>
              <a:spcBef>
                <a:spcPts val="1200"/>
              </a:spcBef>
              <a:buClr>
                <a:schemeClr val="accent3"/>
              </a:buClr>
              <a:buSzPct val="125000"/>
              <a:buFontTx/>
              <a:buChar char="-"/>
            </a:pPr>
            <a:r>
              <a:rPr lang="en-US" sz="2400" dirty="0">
                <a:latin typeface="Arial"/>
              </a:rPr>
              <a:t>I don’t have time to do it</a:t>
            </a:r>
          </a:p>
          <a:p>
            <a:endParaRPr lang="en-US" sz="2400" dirty="0"/>
          </a:p>
        </p:txBody>
      </p:sp>
      <p:sp>
        <p:nvSpPr>
          <p:cNvPr id="5" name="TextBox 4"/>
          <p:cNvSpPr txBox="1"/>
          <p:nvPr/>
        </p:nvSpPr>
        <p:spPr>
          <a:xfrm>
            <a:off x="5450022" y="2200988"/>
            <a:ext cx="6741978" cy="3293209"/>
          </a:xfrm>
          <a:prstGeom prst="rect">
            <a:avLst/>
          </a:prstGeom>
          <a:noFill/>
        </p:spPr>
        <p:txBody>
          <a:bodyPr wrap="square" rtlCol="0">
            <a:spAutoFit/>
          </a:bodyPr>
          <a:lstStyle/>
          <a:p>
            <a:pPr>
              <a:lnSpc>
                <a:spcPct val="120000"/>
              </a:lnSpc>
              <a:spcBef>
                <a:spcPts val="1200"/>
              </a:spcBef>
              <a:buClr>
                <a:schemeClr val="accent3"/>
              </a:buClr>
              <a:buSzPct val="125000"/>
            </a:pPr>
            <a:r>
              <a:rPr lang="en-US" sz="2400" u="sng" dirty="0">
                <a:latin typeface="Arial"/>
              </a:rPr>
              <a:t>Additionally, some said</a:t>
            </a:r>
            <a:r>
              <a:rPr lang="en-US" sz="2400" dirty="0">
                <a:latin typeface="Arial"/>
              </a:rPr>
              <a:t>:</a:t>
            </a:r>
          </a:p>
          <a:p>
            <a:pPr marL="342900" indent="-342900">
              <a:lnSpc>
                <a:spcPct val="120000"/>
              </a:lnSpc>
              <a:spcBef>
                <a:spcPts val="1200"/>
              </a:spcBef>
              <a:buClr>
                <a:schemeClr val="accent3"/>
              </a:buClr>
              <a:buSzPct val="125000"/>
              <a:buFontTx/>
              <a:buChar char="-"/>
            </a:pPr>
            <a:r>
              <a:rPr lang="en-US" sz="2400" dirty="0">
                <a:latin typeface="Arial"/>
              </a:rPr>
              <a:t>No one ever looks at it</a:t>
            </a:r>
          </a:p>
          <a:p>
            <a:pPr marL="342900" indent="-342900">
              <a:lnSpc>
                <a:spcPct val="120000"/>
              </a:lnSpc>
              <a:spcBef>
                <a:spcPts val="1200"/>
              </a:spcBef>
              <a:buClr>
                <a:schemeClr val="accent3"/>
              </a:buClr>
              <a:buSzPct val="125000"/>
              <a:buFontTx/>
              <a:buChar char="-"/>
            </a:pPr>
            <a:r>
              <a:rPr lang="en-US" sz="2400" dirty="0">
                <a:latin typeface="Arial"/>
              </a:rPr>
              <a:t>Not great professional development around it</a:t>
            </a:r>
          </a:p>
          <a:p>
            <a:pPr marL="342900" indent="-342900">
              <a:lnSpc>
                <a:spcPct val="120000"/>
              </a:lnSpc>
              <a:spcBef>
                <a:spcPts val="1200"/>
              </a:spcBef>
              <a:buClr>
                <a:schemeClr val="accent3"/>
              </a:buClr>
              <a:buSzPct val="125000"/>
              <a:buFontTx/>
              <a:buChar char="-"/>
            </a:pPr>
            <a:r>
              <a:rPr lang="en-US" sz="2400" dirty="0">
                <a:latin typeface="Arial"/>
              </a:rPr>
              <a:t>Useful for lesson ideas, but not evaluation</a:t>
            </a:r>
          </a:p>
          <a:p>
            <a:pPr marL="342900" indent="-342900">
              <a:lnSpc>
                <a:spcPct val="120000"/>
              </a:lnSpc>
              <a:spcBef>
                <a:spcPts val="1200"/>
              </a:spcBef>
              <a:buClr>
                <a:schemeClr val="accent3"/>
              </a:buClr>
              <a:buSzPct val="125000"/>
              <a:buFontTx/>
              <a:buChar char="-"/>
            </a:pPr>
            <a:r>
              <a:rPr lang="en-US" sz="2400" dirty="0">
                <a:latin typeface="Arial"/>
              </a:rPr>
              <a:t>Not clear: evaluating child or evaluating self?</a:t>
            </a:r>
          </a:p>
          <a:p>
            <a:endParaRPr lang="en-US" sz="2400" dirty="0"/>
          </a:p>
        </p:txBody>
      </p:sp>
    </p:spTree>
    <p:extLst>
      <p:ext uri="{BB962C8B-B14F-4D97-AF65-F5344CB8AC3E}">
        <p14:creationId xmlns:p14="http://schemas.microsoft.com/office/powerpoint/2010/main" val="2170358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Project: Phase </a:t>
            </a:r>
            <a:r>
              <a:rPr lang="en-US" dirty="0" err="1"/>
              <a:t>IIa</a:t>
            </a:r>
            <a:endParaRPr lang="en-US" dirty="0"/>
          </a:p>
        </p:txBody>
      </p:sp>
    </p:spTree>
    <p:extLst>
      <p:ext uri="{BB962C8B-B14F-4D97-AF65-F5344CB8AC3E}">
        <p14:creationId xmlns:p14="http://schemas.microsoft.com/office/powerpoint/2010/main" val="3341593790"/>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939598"/>
      </a:dk2>
      <a:lt2>
        <a:srgbClr val="E9E9EA"/>
      </a:lt2>
      <a:accent1>
        <a:srgbClr val="980A2A"/>
      </a:accent1>
      <a:accent2>
        <a:srgbClr val="1793AB"/>
      </a:accent2>
      <a:accent3>
        <a:srgbClr val="653265"/>
      </a:accent3>
      <a:accent4>
        <a:srgbClr val="007FAA"/>
      </a:accent4>
      <a:accent5>
        <a:srgbClr val="CCB2C8"/>
      </a:accent5>
      <a:accent6>
        <a:srgbClr val="06466D"/>
      </a:accent6>
      <a:hlink>
        <a:srgbClr val="723D68"/>
      </a:hlink>
      <a:folHlink>
        <a:srgbClr val="93183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EP Presentation Template" id="{21250A49-E715-4034-9502-3C0929532173}" vid="{FD43EA21-994A-4486-8028-CD985FE02D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C4E2DB1182F42BB0286FEA2D65114" ma:contentTypeVersion="5" ma:contentTypeDescription="Create a new document." ma:contentTypeScope="" ma:versionID="0472c04eda9071e331dda3ed41992695">
  <xsd:schema xmlns:xsd="http://www.w3.org/2001/XMLSchema" xmlns:xs="http://www.w3.org/2001/XMLSchema" xmlns:p="http://schemas.microsoft.com/office/2006/metadata/properties" xmlns:ns2="515cdff1-cb08-47a9-b7fe-c9bca76824ed" xmlns:ns3="646df901-15bf-40c3-864d-a3ce0a0c2345" targetNamespace="http://schemas.microsoft.com/office/2006/metadata/properties" ma:root="true" ma:fieldsID="1d7a6cf23a7be0cc4385f6070b9e7e04" ns2:_="" ns3:_="">
    <xsd:import namespace="515cdff1-cb08-47a9-b7fe-c9bca76824ed"/>
    <xsd:import namespace="646df901-15bf-40c3-864d-a3ce0a0c2345"/>
    <xsd:element name="properties">
      <xsd:complexType>
        <xsd:sequence>
          <xsd:element name="documentManagement">
            <xsd:complexType>
              <xsd:all>
                <xsd:element ref="ns2:SharedWithUsers" minOccurs="0"/>
                <xsd:element ref="ns3:MEP_x0020_Area"/>
                <xsd:element ref="ns3:Document_x0020_Type"/>
                <xsd:element ref="ns3:Research_x0020_Topic" minOccurs="0"/>
                <xsd:element ref="ns3:Fund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cdff1-cb08-47a9-b7fe-c9bca76824e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6df901-15bf-40c3-864d-a3ce0a0c2345" elementFormDefault="qualified">
    <xsd:import namespace="http://schemas.microsoft.com/office/2006/documentManagement/types"/>
    <xsd:import namespace="http://schemas.microsoft.com/office/infopath/2007/PartnerControls"/>
    <xsd:element name="MEP_x0020_Area" ma:index="9" ma:displayName="MEP Area" ma:format="Dropdown" ma:internalName="MEP_x0020_Area">
      <xsd:simpleType>
        <xsd:restriction base="dms:Choice">
          <xsd:enumeration value="Advisory Group"/>
          <xsd:enumeration value="Budget"/>
          <xsd:enumeration value="Directors"/>
          <xsd:enumeration value="Directed Research"/>
          <xsd:enumeration value="Funding"/>
          <xsd:enumeration value="General Project Docs"/>
          <xsd:enumeration value="Logos"/>
          <xsd:enumeration value="Outreach"/>
          <xsd:enumeration value="Process Documents"/>
          <xsd:enumeration value="RPP Related"/>
          <xsd:enumeration value="Spencer Grant 2018-2020"/>
          <xsd:enumeration value="Steering Committee"/>
          <xsd:enumeration value="Supported Work"/>
          <xsd:enumeration value="Symposium 2018"/>
          <xsd:enumeration value="District Response to work"/>
        </xsd:restriction>
      </xsd:simpleType>
    </xsd:element>
    <xsd:element name="Document_x0020_Type" ma:index="10" ma:displayName="Document Type" ma:format="Dropdown" ma:internalName="Document_x0020_Type">
      <xsd:simpleType>
        <xsd:union memberTypes="dms:Text">
          <xsd:simpleType>
            <xsd:restriction base="dms:Choice">
              <xsd:enumeration value="Agenda"/>
              <xsd:enumeration value="Analysis"/>
              <xsd:enumeration value="Budget"/>
              <xsd:enumeration value="Cover Letter"/>
              <xsd:enumeration value="Data File"/>
              <xsd:enumeration value="Data Request"/>
              <xsd:enumeration value="DUA"/>
              <xsd:enumeration value="Incoming Proposal"/>
              <xsd:enumeration value="IRB"/>
              <xsd:enumeration value="Letter of Support"/>
              <xsd:enumeration value="Literature"/>
              <xsd:enumeration value="Logo/Image"/>
              <xsd:enumeration value="Meeting Notes"/>
              <xsd:enumeration value="Monthly Update"/>
              <xsd:enumeration value="Outgoing Proposal"/>
              <xsd:enumeration value="Presentation"/>
              <xsd:enumeration value="Press"/>
              <xsd:enumeration value="Process Doc."/>
              <xsd:enumeration value="Purchase Order"/>
              <xsd:enumeration value="Invoice"/>
              <xsd:enumeration value="Report"/>
              <xsd:enumeration value="RFP"/>
              <xsd:enumeration value="Rubric"/>
              <xsd:enumeration value="Template"/>
              <xsd:enumeration value="Website"/>
              <xsd:enumeration value="Email Documentation"/>
            </xsd:restriction>
          </xsd:simpleType>
        </xsd:union>
      </xsd:simpleType>
    </xsd:element>
    <xsd:element name="Research_x0020_Topic" ma:index="11" nillable="true" ma:displayName="Research Topic" ma:format="Dropdown" ma:internalName="Research_x0020_Topic">
      <xsd:simpleType>
        <xsd:restriction base="dms:Choice">
          <xsd:enumeration value="4K"/>
          <xsd:enumeration value="4K-AM PM"/>
          <xsd:enumeration value="4K-Enrollment"/>
          <xsd:enumeration value="4K-Readiness"/>
          <xsd:enumeration value="Attendance"/>
        </xsd:restriction>
      </xsd:simpleType>
    </xsd:element>
    <xsd:element name="Funding" ma:index="12" nillable="true" ma:displayName="Funding" ma:format="Dropdown" ma:internalName="Funding">
      <xsd:simpleType>
        <xsd:restriction base="dms:Choice">
          <xsd:enumeration value="NA"/>
          <xsd:enumeration value="IES 2017"/>
          <xsd:enumeration value="IES 2016"/>
          <xsd:enumeration value="Spencer 2017"/>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earch_x0020_Topic xmlns="646df901-15bf-40c3-864d-a3ce0a0c2345" xsi:nil="true"/>
    <Document_x0020_Type xmlns="646df901-15bf-40c3-864d-a3ce0a0c2345">Template</Document_x0020_Type>
    <MEP_x0020_Area xmlns="646df901-15bf-40c3-864d-a3ce0a0c2345">Outreach</MEP_x0020_Area>
    <Funding xmlns="646df901-15bf-40c3-864d-a3ce0a0c23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4EDDAE-6238-4AD8-87BD-D2DAEC8BA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cdff1-cb08-47a9-b7fe-c9bca76824ed"/>
    <ds:schemaRef ds:uri="646df901-15bf-40c3-864d-a3ce0a0c2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8F8F23-F0E1-4B78-8FE6-756365E2DB89}">
  <ds:schemaRefs>
    <ds:schemaRef ds:uri="http://purl.org/dc/terms/"/>
    <ds:schemaRef ds:uri="http://schemas.microsoft.com/office/2006/metadata/properties"/>
    <ds:schemaRef ds:uri="515cdff1-cb08-47a9-b7fe-c9bca76824ed"/>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 ds:uri="646df901-15bf-40c3-864d-a3ce0a0c2345"/>
  </ds:schemaRefs>
</ds:datastoreItem>
</file>

<file path=customXml/itemProps3.xml><?xml version="1.0" encoding="utf-8"?>
<ds:datastoreItem xmlns:ds="http://schemas.openxmlformats.org/officeDocument/2006/customXml" ds:itemID="{734CB130-3372-4D59-A8E5-ADAAE43C68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1525</TotalTime>
  <Words>1962</Words>
  <Application>Microsoft Macintosh PowerPoint</Application>
  <PresentationFormat>Custom</PresentationFormat>
  <Paragraphs>167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Social Skills</vt:lpstr>
      <vt:lpstr>Social Skills</vt:lpstr>
      <vt:lpstr>Our Project: Phase I</vt:lpstr>
      <vt:lpstr>Our Project: Phase I</vt:lpstr>
      <vt:lpstr>Our Project: Phase I</vt:lpstr>
      <vt:lpstr>Our Project: Phase I</vt:lpstr>
      <vt:lpstr>Our Project: Phase I</vt:lpstr>
      <vt:lpstr>Our Project: Phase IIa</vt:lpstr>
      <vt:lpstr>Relationships: detecting affiliation and status</vt:lpstr>
      <vt:lpstr>Social learning: following &amp; seeking information</vt:lpstr>
      <vt:lpstr>Other Measures</vt:lpstr>
      <vt:lpstr>Other Measures</vt:lpstr>
      <vt:lpstr>Phase IIb</vt:lpstr>
      <vt:lpstr>How well our tasks correlate with ratings we collected from teachers</vt:lpstr>
      <vt:lpstr>How well our tasks correlate with report card SEL items</vt:lpstr>
      <vt:lpstr>Which of our tasks were best/worst at predicting SEL grades?</vt:lpstr>
      <vt:lpstr>Take-Home &amp; Future Directions</vt:lpstr>
      <vt:lpstr>Acknowledgements</vt:lpstr>
      <vt:lpstr>How well the ratings we collected from teachers predict report card grades</vt:lpstr>
      <vt:lpstr>How well our tasks correlate with report card grades (all areas)</vt:lpstr>
      <vt:lpstr>How well do our tasks correlate with the GOLD-SEL</vt:lpstr>
    </vt:vector>
  </TitlesOfParts>
  <Company>UW-Madison WCER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Bradley</dc:creator>
  <cp:lastModifiedBy>Kristin Shutts</cp:lastModifiedBy>
  <cp:revision>127</cp:revision>
  <dcterms:created xsi:type="dcterms:W3CDTF">2017-04-10T19:38:51Z</dcterms:created>
  <dcterms:modified xsi:type="dcterms:W3CDTF">2018-04-25T16:51:55Z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0x010100390C4E2DB1182F42BB0286FEA2D65114</vt:lpwstr>
  </property>
</Properties>
</file>