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drawings/drawing1.xml" ContentType="application/vnd.openxmlformats-officedocument.drawingml.chartshapes+xml"/>
  <Override PartName="/ppt/charts/chart6.xml" ContentType="application/vnd.openxmlformats-officedocument.drawingml.chart+xml"/>
  <Override PartName="/ppt/drawings/drawing2.xml" ContentType="application/vnd.openxmlformats-officedocument.drawingml.chartshapes+xml"/>
  <Override PartName="/ppt/notesSlides/notesSlide6.xml" ContentType="application/vnd.openxmlformats-officedocument.presentationml.notesSlide+xml"/>
  <Override PartName="/ppt/charts/chart7.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3.xml" ContentType="application/vnd.openxmlformats-officedocument.drawingml.chartshapes+xml"/>
  <Override PartName="/ppt/charts/chart8.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4.xml" ContentType="application/vnd.openxmlformats-officedocument.drawingml.chartshape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57" r:id="rId5"/>
    <p:sldId id="259" r:id="rId6"/>
    <p:sldId id="262" r:id="rId7"/>
    <p:sldId id="261" r:id="rId8"/>
    <p:sldId id="264" r:id="rId9"/>
    <p:sldId id="269" r:id="rId10"/>
    <p:sldId id="268" r:id="rId11"/>
    <p:sldId id="276" r:id="rId12"/>
    <p:sldId id="267" r:id="rId13"/>
    <p:sldId id="270" r:id="rId14"/>
    <p:sldId id="271" r:id="rId15"/>
    <p:sldId id="272" r:id="rId16"/>
    <p:sldId id="273" r:id="rId17"/>
    <p:sldId id="27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978" autoAdjust="0"/>
    <p:restoredTop sz="79927" autoAdjust="0"/>
  </p:normalViewPr>
  <p:slideViewPr>
    <p:cSldViewPr snapToGrid="0">
      <p:cViewPr varScale="1">
        <p:scale>
          <a:sx n="53" d="100"/>
          <a:sy n="53" d="100"/>
        </p:scale>
        <p:origin x="852"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alejandraros:Dropbox:MEP%20grant:Reports%20and%20Presentations:Figures%20for%20MEP%20symposium.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alejandraros:Dropbox:MEP%20grant:Reports%20and%20Presentations:Figures%20for%20MEP%20symposium.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alejandraros:Dropbox:MEP%20grant:Reports%20and%20Presentations:Figures%20for%20MEP%20symposium.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Macintosh%20HD:Users:alejandraros:Dropbox:MEP%20grant:Reports%20and%20Presentations:Figures%20for%20MEP%20symposium.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Macintosh%20HD:Users:alejandraros:Dropbox:MEP%20grant:Reports%20and%20Presentations:Figures%20for%20MEP%20symposium.xlsx"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Macintosh%20HD:Users:alejandraros:Dropbox:MEP%20grant:Reports%20and%20Presentations:Figures%20for%20MEP%20symposium.xlsx" TargetMode="External"/></Relationships>
</file>

<file path=ppt/charts/_rels/chart7.xml.rels><?xml version="1.0" encoding="UTF-8" standalone="yes"?>
<Relationships xmlns="http://schemas.openxmlformats.org/package/2006/relationships"><Relationship Id="rId3" Type="http://schemas.openxmlformats.org/officeDocument/2006/relationships/oleObject" Target="file:///\\localhost\\\Users\Ying-Chun\Desktop\Family%20Engagement%20in%204K\Figures%20for%20MEP%20symposium.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3.xml"/></Relationships>
</file>

<file path=ppt/charts/_rels/chart8.xml.rels><?xml version="1.0" encoding="UTF-8" standalone="yes"?>
<Relationships xmlns="http://schemas.openxmlformats.org/package/2006/relationships"><Relationship Id="rId3" Type="http://schemas.openxmlformats.org/officeDocument/2006/relationships/oleObject" Target="file:///\\localhost\\\Users\Ying-Chun\Desktop\Family%20Engagement%20in%204K\Figures%20for%20MEP%20symposium.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sz="1800" b="1"/>
              <a:t>Welcoming Environment</a:t>
            </a:r>
          </a:p>
        </c:rich>
      </c:tx>
      <c:layout>
        <c:manualLayout>
          <c:xMode val="edge"/>
          <c:yMode val="edge"/>
          <c:x val="0.27888323855351399"/>
          <c:y val="8.9820348693909601E-3"/>
        </c:manualLayout>
      </c:layout>
      <c:overlay val="0"/>
      <c:spPr>
        <a:noFill/>
        <a:ln>
          <a:noFill/>
        </a:ln>
        <a:effectLst/>
      </c:spPr>
    </c:title>
    <c:autoTitleDeleted val="0"/>
    <c:plotArea>
      <c:layout/>
      <c:barChart>
        <c:barDir val="col"/>
        <c:grouping val="clustered"/>
        <c:varyColors val="0"/>
        <c:ser>
          <c:idx val="0"/>
          <c:order val="0"/>
          <c:tx>
            <c:strRef>
              <c:f>'Figure Programs'!$B$2</c:f>
              <c:strCache>
                <c:ptCount val="1"/>
                <c:pt idx="0">
                  <c:v>All sites</c:v>
                </c:pt>
              </c:strCache>
            </c:strRef>
          </c:tx>
          <c:spPr>
            <a:solidFill>
              <a:srgbClr val="980A2A"/>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'Figure Programs'!$A$3:$A$5</c:f>
              <c:strCache>
                <c:ptCount val="3"/>
                <c:pt idx="0">
                  <c:v>Pictures, artwork, etc. reflect families' backgrounds</c:v>
                </c:pt>
                <c:pt idx="1">
                  <c:v>Dedicated space for families</c:v>
                </c:pt>
                <c:pt idx="2">
                  <c:v>   Family social events (several times/year)</c:v>
                </c:pt>
              </c:strCache>
            </c:strRef>
          </c:cat>
          <c:val>
            <c:numRef>
              <c:f>'Figure Programs'!$B$3:$B$5</c:f>
              <c:numCache>
                <c:formatCode>0</c:formatCode>
                <c:ptCount val="3"/>
                <c:pt idx="0">
                  <c:v>100</c:v>
                </c:pt>
                <c:pt idx="1">
                  <c:v>53.7</c:v>
                </c:pt>
                <c:pt idx="2">
                  <c:v>82.9</c:v>
                </c:pt>
              </c:numCache>
            </c:numRef>
          </c:val>
          <c:extLst>
            <c:ext xmlns:c16="http://schemas.microsoft.com/office/drawing/2014/chart" uri="{C3380CC4-5D6E-409C-BE32-E72D297353CC}">
              <c16:uniqueId val="{00000000-84F8-634E-B716-91608B270EA5}"/>
            </c:ext>
          </c:extLst>
        </c:ser>
        <c:ser>
          <c:idx val="1"/>
          <c:order val="1"/>
          <c:tx>
            <c:strRef>
              <c:f>'Figure Programs'!$C$2</c:f>
              <c:strCache>
                <c:ptCount val="1"/>
                <c:pt idx="0">
                  <c:v>School sites</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'Figure Programs'!$A$3:$A$5</c:f>
              <c:strCache>
                <c:ptCount val="3"/>
                <c:pt idx="0">
                  <c:v>Pictures, artwork, etc. reflect families' backgrounds</c:v>
                </c:pt>
                <c:pt idx="1">
                  <c:v>Dedicated space for families</c:v>
                </c:pt>
                <c:pt idx="2">
                  <c:v>   Family social events (several times/year)</c:v>
                </c:pt>
              </c:strCache>
            </c:strRef>
          </c:cat>
          <c:val>
            <c:numRef>
              <c:f>'Figure Programs'!$C$3:$C$5</c:f>
              <c:numCache>
                <c:formatCode>0</c:formatCode>
                <c:ptCount val="3"/>
                <c:pt idx="0">
                  <c:v>100</c:v>
                </c:pt>
                <c:pt idx="1">
                  <c:v>31.3</c:v>
                </c:pt>
                <c:pt idx="2">
                  <c:v>62.5</c:v>
                </c:pt>
              </c:numCache>
            </c:numRef>
          </c:val>
          <c:extLst>
            <c:ext xmlns:c16="http://schemas.microsoft.com/office/drawing/2014/chart" uri="{C3380CC4-5D6E-409C-BE32-E72D297353CC}">
              <c16:uniqueId val="{00000001-84F8-634E-B716-91608B270EA5}"/>
            </c:ext>
          </c:extLst>
        </c:ser>
        <c:ser>
          <c:idx val="2"/>
          <c:order val="2"/>
          <c:tx>
            <c:strRef>
              <c:f>'Figure Programs'!$D$2</c:f>
              <c:strCache>
                <c:ptCount val="1"/>
                <c:pt idx="0">
                  <c:v>ECE sites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'Figure Programs'!$A$3:$A$5</c:f>
              <c:strCache>
                <c:ptCount val="3"/>
                <c:pt idx="0">
                  <c:v>Pictures, artwork, etc. reflect families' backgrounds</c:v>
                </c:pt>
                <c:pt idx="1">
                  <c:v>Dedicated space for families</c:v>
                </c:pt>
                <c:pt idx="2">
                  <c:v>   Family social events (several times/year)</c:v>
                </c:pt>
              </c:strCache>
            </c:strRef>
          </c:cat>
          <c:val>
            <c:numRef>
              <c:f>'Figure Programs'!$D$3:$D$5</c:f>
              <c:numCache>
                <c:formatCode>0</c:formatCode>
                <c:ptCount val="3"/>
                <c:pt idx="0">
                  <c:v>100</c:v>
                </c:pt>
                <c:pt idx="1">
                  <c:v>68</c:v>
                </c:pt>
                <c:pt idx="2">
                  <c:v>96</c:v>
                </c:pt>
              </c:numCache>
            </c:numRef>
          </c:val>
          <c:extLst>
            <c:ext xmlns:c16="http://schemas.microsoft.com/office/drawing/2014/chart" uri="{C3380CC4-5D6E-409C-BE32-E72D297353CC}">
              <c16:uniqueId val="{00000002-84F8-634E-B716-91608B270EA5}"/>
            </c:ext>
          </c:extLst>
        </c:ser>
        <c:dLbls>
          <c:dLblPos val="outEnd"/>
          <c:showLegendKey val="0"/>
          <c:showVal val="1"/>
          <c:showCatName val="0"/>
          <c:showSerName val="0"/>
          <c:showPercent val="0"/>
          <c:showBubbleSize val="0"/>
        </c:dLbls>
        <c:gapWidth val="219"/>
        <c:overlap val="-27"/>
        <c:axId val="2119086552"/>
        <c:axId val="2085728616"/>
      </c:barChart>
      <c:catAx>
        <c:axId val="21190865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085728616"/>
        <c:crosses val="autoZero"/>
        <c:auto val="1"/>
        <c:lblAlgn val="ctr"/>
        <c:lblOffset val="100"/>
        <c:noMultiLvlLbl val="0"/>
      </c:catAx>
      <c:valAx>
        <c:axId val="2085728616"/>
        <c:scaling>
          <c:orientation val="minMax"/>
          <c:max val="100"/>
        </c:scaling>
        <c:delete val="0"/>
        <c:axPos val="l"/>
        <c:majorGridlines>
          <c:spPr>
            <a:ln w="9525" cap="flat" cmpd="sng" algn="ctr">
              <a:no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119086552"/>
        <c:crosses val="autoZero"/>
        <c:crossBetween val="between"/>
        <c:majorUnit val="20"/>
      </c:valAx>
      <c:spPr>
        <a:noFill/>
        <a:ln>
          <a:noFill/>
        </a:ln>
        <a:effectLst/>
      </c:spPr>
    </c:plotArea>
    <c:legend>
      <c:legendPos val="b"/>
      <c:overlay val="0"/>
    </c:legend>
    <c:plotVisOnly val="1"/>
    <c:dispBlanksAs val="gap"/>
    <c:showDLblsOverMax val="0"/>
  </c:chart>
  <c:spPr>
    <a:solidFill>
      <a:schemeClr val="bg1"/>
    </a:solidFill>
    <a:ln w="3175" cap="flat" cmpd="sng" algn="ctr">
      <a:solidFill>
        <a:schemeClr val="bg1">
          <a:lumMod val="85000"/>
        </a:schemeClr>
      </a:solid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sz="1800" b="1"/>
              <a:t>Supporting Student Success</a:t>
            </a:r>
          </a:p>
        </c:rich>
      </c:tx>
      <c:layout>
        <c:manualLayout>
          <c:xMode val="edge"/>
          <c:yMode val="edge"/>
          <c:x val="0.25438753638777101"/>
          <c:y val="8.9771651314182709E-3"/>
        </c:manualLayout>
      </c:layout>
      <c:overlay val="0"/>
      <c:spPr>
        <a:noFill/>
        <a:ln>
          <a:noFill/>
        </a:ln>
        <a:effectLst/>
      </c:spPr>
    </c:title>
    <c:autoTitleDeleted val="0"/>
    <c:plotArea>
      <c:layout/>
      <c:barChart>
        <c:barDir val="col"/>
        <c:grouping val="clustered"/>
        <c:varyColors val="0"/>
        <c:ser>
          <c:idx val="0"/>
          <c:order val="0"/>
          <c:tx>
            <c:strRef>
              <c:f>'Figure Programs'!$B$14</c:f>
              <c:strCache>
                <c:ptCount val="1"/>
                <c:pt idx="0">
                  <c:v>All sites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'Figure Programs'!$A$15:$A$17</c:f>
              <c:strCache>
                <c:ptCount val="3"/>
                <c:pt idx="0">
                  <c:v>Offer parent-child learning activities</c:v>
                </c:pt>
                <c:pt idx="1">
                  <c:v>Offer parenting classes</c:v>
                </c:pt>
                <c:pt idx="2">
                  <c:v>On-site library with children's books</c:v>
                </c:pt>
              </c:strCache>
            </c:strRef>
          </c:cat>
          <c:val>
            <c:numRef>
              <c:f>'Figure Programs'!$B$15:$B$17</c:f>
              <c:numCache>
                <c:formatCode>0</c:formatCode>
                <c:ptCount val="3"/>
                <c:pt idx="0">
                  <c:v>95.1</c:v>
                </c:pt>
                <c:pt idx="1">
                  <c:v>37.5</c:v>
                </c:pt>
                <c:pt idx="2">
                  <c:v>48.8</c:v>
                </c:pt>
              </c:numCache>
            </c:numRef>
          </c:val>
          <c:extLst>
            <c:ext xmlns:c16="http://schemas.microsoft.com/office/drawing/2014/chart" uri="{C3380CC4-5D6E-409C-BE32-E72D297353CC}">
              <c16:uniqueId val="{00000000-9E35-3741-9E9A-E28D56278B34}"/>
            </c:ext>
          </c:extLst>
        </c:ser>
        <c:ser>
          <c:idx val="1"/>
          <c:order val="1"/>
          <c:tx>
            <c:strRef>
              <c:f>'Figure Programs'!$C$14</c:f>
              <c:strCache>
                <c:ptCount val="1"/>
                <c:pt idx="0">
                  <c:v>School sites</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'Figure Programs'!$A$15:$A$17</c:f>
              <c:strCache>
                <c:ptCount val="3"/>
                <c:pt idx="0">
                  <c:v>Offer parent-child learning activities</c:v>
                </c:pt>
                <c:pt idx="1">
                  <c:v>Offer parenting classes</c:v>
                </c:pt>
                <c:pt idx="2">
                  <c:v>On-site library with children's books</c:v>
                </c:pt>
              </c:strCache>
            </c:strRef>
          </c:cat>
          <c:val>
            <c:numRef>
              <c:f>'Figure Programs'!$C$15:$C$17</c:f>
              <c:numCache>
                <c:formatCode>0</c:formatCode>
                <c:ptCount val="3"/>
                <c:pt idx="0">
                  <c:v>87.5</c:v>
                </c:pt>
                <c:pt idx="1">
                  <c:v>18.8</c:v>
                </c:pt>
                <c:pt idx="2">
                  <c:v>25</c:v>
                </c:pt>
              </c:numCache>
            </c:numRef>
          </c:val>
          <c:extLst>
            <c:ext xmlns:c16="http://schemas.microsoft.com/office/drawing/2014/chart" uri="{C3380CC4-5D6E-409C-BE32-E72D297353CC}">
              <c16:uniqueId val="{00000001-9E35-3741-9E9A-E28D56278B34}"/>
            </c:ext>
          </c:extLst>
        </c:ser>
        <c:ser>
          <c:idx val="2"/>
          <c:order val="2"/>
          <c:tx>
            <c:strRef>
              <c:f>'Figure Programs'!$D$14</c:f>
              <c:strCache>
                <c:ptCount val="1"/>
                <c:pt idx="0">
                  <c:v>ECE sites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'Figure Programs'!$A$15:$A$17</c:f>
              <c:strCache>
                <c:ptCount val="3"/>
                <c:pt idx="0">
                  <c:v>Offer parent-child learning activities</c:v>
                </c:pt>
                <c:pt idx="1">
                  <c:v>Offer parenting classes</c:v>
                </c:pt>
                <c:pt idx="2">
                  <c:v>On-site library with children's books</c:v>
                </c:pt>
              </c:strCache>
            </c:strRef>
          </c:cat>
          <c:val>
            <c:numRef>
              <c:f>'Figure Programs'!$D$15:$D$17</c:f>
              <c:numCache>
                <c:formatCode>0</c:formatCode>
                <c:ptCount val="3"/>
                <c:pt idx="0">
                  <c:v>100</c:v>
                </c:pt>
                <c:pt idx="1">
                  <c:v>50</c:v>
                </c:pt>
                <c:pt idx="2">
                  <c:v>64</c:v>
                </c:pt>
              </c:numCache>
            </c:numRef>
          </c:val>
          <c:extLst>
            <c:ext xmlns:c16="http://schemas.microsoft.com/office/drawing/2014/chart" uri="{C3380CC4-5D6E-409C-BE32-E72D297353CC}">
              <c16:uniqueId val="{00000002-9E35-3741-9E9A-E28D56278B34}"/>
            </c:ext>
          </c:extLst>
        </c:ser>
        <c:dLbls>
          <c:dLblPos val="outEnd"/>
          <c:showLegendKey val="0"/>
          <c:showVal val="1"/>
          <c:showCatName val="0"/>
          <c:showSerName val="0"/>
          <c:showPercent val="0"/>
          <c:showBubbleSize val="0"/>
        </c:dLbls>
        <c:gapWidth val="219"/>
        <c:overlap val="-27"/>
        <c:axId val="-2137820120"/>
        <c:axId val="-2137831912"/>
      </c:barChart>
      <c:catAx>
        <c:axId val="-21378201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137831912"/>
        <c:crosses val="autoZero"/>
        <c:auto val="1"/>
        <c:lblAlgn val="ctr"/>
        <c:lblOffset val="100"/>
        <c:noMultiLvlLbl val="0"/>
      </c:catAx>
      <c:valAx>
        <c:axId val="-2137831912"/>
        <c:scaling>
          <c:orientation val="minMax"/>
          <c:max val="100"/>
        </c:scaling>
        <c:delete val="0"/>
        <c:axPos val="l"/>
        <c:majorGridlines>
          <c:spPr>
            <a:ln w="9525" cap="flat" cmpd="sng" algn="ctr">
              <a:no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137820120"/>
        <c:crosses val="autoZero"/>
        <c:crossBetween val="between"/>
        <c:majorUnit val="20"/>
      </c:valAx>
      <c:spPr>
        <a:noFill/>
        <a:ln>
          <a:noFill/>
        </a:ln>
        <a:effectLst/>
      </c:spPr>
    </c:plotArea>
    <c:legend>
      <c:legendPos val="b"/>
      <c:overlay val="0"/>
    </c:legend>
    <c:plotVisOnly val="1"/>
    <c:dispBlanksAs val="gap"/>
    <c:showDLblsOverMax val="0"/>
  </c:chart>
  <c:spPr>
    <a:solidFill>
      <a:schemeClr val="bg1"/>
    </a:solidFill>
    <a:ln w="3175" cap="flat" cmpd="sng" algn="ctr">
      <a:solidFill>
        <a:schemeClr val="bg1">
          <a:lumMod val="85000"/>
        </a:schemeClr>
      </a:solidFill>
      <a:round/>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sz="1800" b="1"/>
              <a:t>Communicating</a:t>
            </a:r>
            <a:r>
              <a:rPr lang="en-US" sz="1800" b="1" baseline="0"/>
              <a:t> Effectively</a:t>
            </a:r>
            <a:endParaRPr lang="en-US" sz="1800" b="1"/>
          </a:p>
        </c:rich>
      </c:tx>
      <c:layout>
        <c:manualLayout>
          <c:xMode val="edge"/>
          <c:yMode val="edge"/>
          <c:x val="0.25693781309471198"/>
          <c:y val="0"/>
        </c:manualLayout>
      </c:layout>
      <c:overlay val="0"/>
      <c:spPr>
        <a:noFill/>
        <a:ln>
          <a:noFill/>
        </a:ln>
        <a:effectLst/>
      </c:spPr>
    </c:title>
    <c:autoTitleDeleted val="0"/>
    <c:plotArea>
      <c:layout/>
      <c:barChart>
        <c:barDir val="col"/>
        <c:grouping val="clustered"/>
        <c:varyColors val="0"/>
        <c:ser>
          <c:idx val="0"/>
          <c:order val="0"/>
          <c:tx>
            <c:strRef>
              <c:f>'Figure Programs'!$B$8</c:f>
              <c:strCache>
                <c:ptCount val="1"/>
                <c:pt idx="0">
                  <c:v>All sites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'Figure Programs'!$A$9:$A$11</c:f>
              <c:strCache>
                <c:ptCount val="3"/>
                <c:pt idx="0">
                  <c:v>Use multiple modes of communication</c:v>
                </c:pt>
                <c:pt idx="1">
                  <c:v>Individual meetings in preferred language</c:v>
                </c:pt>
                <c:pt idx="2">
                  <c:v>Group meetings in _x000d_all languages </c:v>
                </c:pt>
              </c:strCache>
            </c:strRef>
          </c:cat>
          <c:val>
            <c:numRef>
              <c:f>'Figure Programs'!$B$9:$B$11</c:f>
              <c:numCache>
                <c:formatCode>0</c:formatCode>
                <c:ptCount val="3"/>
                <c:pt idx="0">
                  <c:v>97.6</c:v>
                </c:pt>
                <c:pt idx="1">
                  <c:v>75</c:v>
                </c:pt>
                <c:pt idx="2">
                  <c:v>46.3</c:v>
                </c:pt>
              </c:numCache>
            </c:numRef>
          </c:val>
          <c:extLst>
            <c:ext xmlns:c16="http://schemas.microsoft.com/office/drawing/2014/chart" uri="{C3380CC4-5D6E-409C-BE32-E72D297353CC}">
              <c16:uniqueId val="{00000000-324B-AD44-855E-F3F3A46EC9E7}"/>
            </c:ext>
          </c:extLst>
        </c:ser>
        <c:ser>
          <c:idx val="1"/>
          <c:order val="1"/>
          <c:tx>
            <c:strRef>
              <c:f>'Figure Programs'!$C$8</c:f>
              <c:strCache>
                <c:ptCount val="1"/>
                <c:pt idx="0">
                  <c:v>School sites</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'Figure Programs'!$A$9:$A$11</c:f>
              <c:strCache>
                <c:ptCount val="3"/>
                <c:pt idx="0">
                  <c:v>Use multiple modes of communication</c:v>
                </c:pt>
                <c:pt idx="1">
                  <c:v>Individual meetings in preferred language</c:v>
                </c:pt>
                <c:pt idx="2">
                  <c:v>Group meetings in _x000d_all languages </c:v>
                </c:pt>
              </c:strCache>
            </c:strRef>
          </c:cat>
          <c:val>
            <c:numRef>
              <c:f>'Figure Programs'!$C$9:$C$11</c:f>
              <c:numCache>
                <c:formatCode>0</c:formatCode>
                <c:ptCount val="3"/>
                <c:pt idx="0">
                  <c:v>93.8</c:v>
                </c:pt>
                <c:pt idx="1">
                  <c:v>100</c:v>
                </c:pt>
                <c:pt idx="2">
                  <c:v>56.3</c:v>
                </c:pt>
              </c:numCache>
            </c:numRef>
          </c:val>
          <c:extLst>
            <c:ext xmlns:c16="http://schemas.microsoft.com/office/drawing/2014/chart" uri="{C3380CC4-5D6E-409C-BE32-E72D297353CC}">
              <c16:uniqueId val="{00000001-324B-AD44-855E-F3F3A46EC9E7}"/>
            </c:ext>
          </c:extLst>
        </c:ser>
        <c:ser>
          <c:idx val="2"/>
          <c:order val="2"/>
          <c:tx>
            <c:strRef>
              <c:f>'Figure Programs'!$D$8</c:f>
              <c:strCache>
                <c:ptCount val="1"/>
                <c:pt idx="0">
                  <c:v>ECE sites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'Figure Programs'!$A$9:$A$11</c:f>
              <c:strCache>
                <c:ptCount val="3"/>
                <c:pt idx="0">
                  <c:v>Use multiple modes of communication</c:v>
                </c:pt>
                <c:pt idx="1">
                  <c:v>Individual meetings in preferred language</c:v>
                </c:pt>
                <c:pt idx="2">
                  <c:v>Group meetings in _x000d_all languages </c:v>
                </c:pt>
              </c:strCache>
            </c:strRef>
          </c:cat>
          <c:val>
            <c:numRef>
              <c:f>'Figure Programs'!$D$9:$D$11</c:f>
              <c:numCache>
                <c:formatCode>0</c:formatCode>
                <c:ptCount val="3"/>
                <c:pt idx="0">
                  <c:v>100</c:v>
                </c:pt>
                <c:pt idx="1">
                  <c:v>58.3</c:v>
                </c:pt>
                <c:pt idx="2">
                  <c:v>40</c:v>
                </c:pt>
              </c:numCache>
            </c:numRef>
          </c:val>
          <c:extLst>
            <c:ext xmlns:c16="http://schemas.microsoft.com/office/drawing/2014/chart" uri="{C3380CC4-5D6E-409C-BE32-E72D297353CC}">
              <c16:uniqueId val="{00000002-324B-AD44-855E-F3F3A46EC9E7}"/>
            </c:ext>
          </c:extLst>
        </c:ser>
        <c:dLbls>
          <c:dLblPos val="outEnd"/>
          <c:showLegendKey val="0"/>
          <c:showVal val="1"/>
          <c:showCatName val="0"/>
          <c:showSerName val="0"/>
          <c:showPercent val="0"/>
          <c:showBubbleSize val="0"/>
        </c:dLbls>
        <c:gapWidth val="219"/>
        <c:overlap val="-27"/>
        <c:axId val="-2138018856"/>
        <c:axId val="-2138027512"/>
      </c:barChart>
      <c:catAx>
        <c:axId val="-2138018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138027512"/>
        <c:crosses val="autoZero"/>
        <c:auto val="1"/>
        <c:lblAlgn val="ctr"/>
        <c:lblOffset val="100"/>
        <c:noMultiLvlLbl val="0"/>
      </c:catAx>
      <c:valAx>
        <c:axId val="-2138027512"/>
        <c:scaling>
          <c:orientation val="minMax"/>
          <c:max val="100"/>
        </c:scaling>
        <c:delete val="0"/>
        <c:axPos val="l"/>
        <c:majorGridlines>
          <c:spPr>
            <a:ln w="9525" cap="flat" cmpd="sng" algn="ctr">
              <a:no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138018856"/>
        <c:crosses val="autoZero"/>
        <c:crossBetween val="between"/>
        <c:majorUnit val="20"/>
      </c:valAx>
      <c:spPr>
        <a:noFill/>
        <a:ln>
          <a:noFill/>
        </a:ln>
        <a:effectLst/>
      </c:spPr>
    </c:plotArea>
    <c:plotVisOnly val="1"/>
    <c:dispBlanksAs val="gap"/>
    <c:showDLblsOverMax val="0"/>
  </c:chart>
  <c:spPr>
    <a:solidFill>
      <a:schemeClr val="bg1"/>
    </a:solidFill>
    <a:ln w="3175" cap="flat" cmpd="sng" algn="ctr">
      <a:solidFill>
        <a:schemeClr val="bg1">
          <a:lumMod val="85000"/>
        </a:schemeClr>
      </a:solidFill>
      <a:round/>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sz="1800" b="1"/>
              <a:t>Collaborating with Community</a:t>
            </a:r>
          </a:p>
        </c:rich>
      </c:tx>
      <c:overlay val="0"/>
      <c:spPr>
        <a:noFill/>
        <a:ln>
          <a:noFill/>
        </a:ln>
        <a:effectLst/>
      </c:spPr>
    </c:title>
    <c:autoTitleDeleted val="0"/>
    <c:plotArea>
      <c:layout/>
      <c:barChart>
        <c:barDir val="col"/>
        <c:grouping val="clustered"/>
        <c:varyColors val="0"/>
        <c:ser>
          <c:idx val="0"/>
          <c:order val="0"/>
          <c:tx>
            <c:strRef>
              <c:f>'Figure Programs'!$B$20</c:f>
              <c:strCache>
                <c:ptCount val="1"/>
                <c:pt idx="0">
                  <c:v>All sites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'Figure Programs'!$A$21:$A$23</c:f>
              <c:strCache>
                <c:ptCount val="3"/>
                <c:pt idx="0">
                  <c:v>Partner with community orgs.</c:v>
                </c:pt>
                <c:pt idx="1">
                  <c:v>Referrals to social services </c:v>
                </c:pt>
                <c:pt idx="2">
                  <c:v>Referrals to community services_x000d_</c:v>
                </c:pt>
              </c:strCache>
            </c:strRef>
          </c:cat>
          <c:val>
            <c:numRef>
              <c:f>'Figure Programs'!$B$21:$B$23</c:f>
              <c:numCache>
                <c:formatCode>0</c:formatCode>
                <c:ptCount val="3"/>
                <c:pt idx="0">
                  <c:v>90.2</c:v>
                </c:pt>
                <c:pt idx="1">
                  <c:v>46.3</c:v>
                </c:pt>
                <c:pt idx="2">
                  <c:v>50</c:v>
                </c:pt>
              </c:numCache>
            </c:numRef>
          </c:val>
          <c:extLst>
            <c:ext xmlns:c16="http://schemas.microsoft.com/office/drawing/2014/chart" uri="{C3380CC4-5D6E-409C-BE32-E72D297353CC}">
              <c16:uniqueId val="{00000000-8A4F-224E-B8D6-C2F0C2A97B04}"/>
            </c:ext>
          </c:extLst>
        </c:ser>
        <c:ser>
          <c:idx val="1"/>
          <c:order val="1"/>
          <c:tx>
            <c:strRef>
              <c:f>'Figure Programs'!$C$20</c:f>
              <c:strCache>
                <c:ptCount val="1"/>
                <c:pt idx="0">
                  <c:v>School sites</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'Figure Programs'!$A$21:$A$23</c:f>
              <c:strCache>
                <c:ptCount val="3"/>
                <c:pt idx="0">
                  <c:v>Partner with community orgs.</c:v>
                </c:pt>
                <c:pt idx="1">
                  <c:v>Referrals to social services </c:v>
                </c:pt>
                <c:pt idx="2">
                  <c:v>Referrals to community services_x000d_</c:v>
                </c:pt>
              </c:strCache>
            </c:strRef>
          </c:cat>
          <c:val>
            <c:numRef>
              <c:f>'Figure Programs'!$C$21:$C$23</c:f>
              <c:numCache>
                <c:formatCode>0</c:formatCode>
                <c:ptCount val="3"/>
                <c:pt idx="0">
                  <c:v>87.5</c:v>
                </c:pt>
                <c:pt idx="1">
                  <c:v>37.5</c:v>
                </c:pt>
                <c:pt idx="2">
                  <c:v>56.3</c:v>
                </c:pt>
              </c:numCache>
            </c:numRef>
          </c:val>
          <c:extLst>
            <c:ext xmlns:c16="http://schemas.microsoft.com/office/drawing/2014/chart" uri="{C3380CC4-5D6E-409C-BE32-E72D297353CC}">
              <c16:uniqueId val="{00000001-8A4F-224E-B8D6-C2F0C2A97B04}"/>
            </c:ext>
          </c:extLst>
        </c:ser>
        <c:ser>
          <c:idx val="2"/>
          <c:order val="2"/>
          <c:tx>
            <c:strRef>
              <c:f>'Figure Programs'!$D$20</c:f>
              <c:strCache>
                <c:ptCount val="1"/>
                <c:pt idx="0">
                  <c:v>ECE sites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'Figure Programs'!$A$21:$A$23</c:f>
              <c:strCache>
                <c:ptCount val="3"/>
                <c:pt idx="0">
                  <c:v>Partner with community orgs.</c:v>
                </c:pt>
                <c:pt idx="1">
                  <c:v>Referrals to social services </c:v>
                </c:pt>
                <c:pt idx="2">
                  <c:v>Referrals to community services_x000d_</c:v>
                </c:pt>
              </c:strCache>
            </c:strRef>
          </c:cat>
          <c:val>
            <c:numRef>
              <c:f>'Figure Programs'!$D$21:$D$23</c:f>
              <c:numCache>
                <c:formatCode>0</c:formatCode>
                <c:ptCount val="3"/>
                <c:pt idx="0">
                  <c:v>92</c:v>
                </c:pt>
                <c:pt idx="1">
                  <c:v>52</c:v>
                </c:pt>
                <c:pt idx="2">
                  <c:v>46.2</c:v>
                </c:pt>
              </c:numCache>
            </c:numRef>
          </c:val>
          <c:extLst>
            <c:ext xmlns:c16="http://schemas.microsoft.com/office/drawing/2014/chart" uri="{C3380CC4-5D6E-409C-BE32-E72D297353CC}">
              <c16:uniqueId val="{00000002-8A4F-224E-B8D6-C2F0C2A97B04}"/>
            </c:ext>
          </c:extLst>
        </c:ser>
        <c:dLbls>
          <c:dLblPos val="outEnd"/>
          <c:showLegendKey val="0"/>
          <c:showVal val="1"/>
          <c:showCatName val="0"/>
          <c:showSerName val="0"/>
          <c:showPercent val="0"/>
          <c:showBubbleSize val="0"/>
        </c:dLbls>
        <c:gapWidth val="219"/>
        <c:overlap val="-27"/>
        <c:axId val="-2130745688"/>
        <c:axId val="-2115292040"/>
      </c:barChart>
      <c:catAx>
        <c:axId val="-2130745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115292040"/>
        <c:crosses val="autoZero"/>
        <c:auto val="1"/>
        <c:lblAlgn val="ctr"/>
        <c:lblOffset val="100"/>
        <c:noMultiLvlLbl val="0"/>
      </c:catAx>
      <c:valAx>
        <c:axId val="-2115292040"/>
        <c:scaling>
          <c:orientation val="minMax"/>
          <c:max val="100"/>
        </c:scaling>
        <c:delete val="0"/>
        <c:axPos val="l"/>
        <c:majorGridlines>
          <c:spPr>
            <a:ln w="9525" cap="flat" cmpd="sng" algn="ctr">
              <a:no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130745688"/>
        <c:crosses val="autoZero"/>
        <c:crossBetween val="between"/>
        <c:majorUnit val="20"/>
      </c:valAx>
      <c:spPr>
        <a:noFill/>
        <a:ln>
          <a:noFill/>
        </a:ln>
        <a:effectLst/>
      </c:spPr>
    </c:plotArea>
    <c:plotVisOnly val="1"/>
    <c:dispBlanksAs val="gap"/>
    <c:showDLblsOverMax val="0"/>
  </c:chart>
  <c:spPr>
    <a:solidFill>
      <a:schemeClr val="bg1"/>
    </a:solidFill>
    <a:ln w="3175" cap="flat" cmpd="sng" algn="ctr">
      <a:solidFill>
        <a:schemeClr val="bg1">
          <a:lumMod val="85000"/>
        </a:schemeClr>
      </a:solidFill>
      <a:round/>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a:t>Most Frequent Types of Practices</a:t>
            </a:r>
          </a:p>
        </c:rich>
      </c:tx>
      <c:overlay val="0"/>
      <c:spPr>
        <a:noFill/>
        <a:ln>
          <a:noFill/>
        </a:ln>
        <a:effectLst/>
      </c:spPr>
    </c:title>
    <c:autoTitleDeleted val="0"/>
    <c:plotArea>
      <c:layout/>
      <c:barChart>
        <c:barDir val="col"/>
        <c:grouping val="clustered"/>
        <c:varyColors val="0"/>
        <c:ser>
          <c:idx val="0"/>
          <c:order val="0"/>
          <c:tx>
            <c:strRef>
              <c:f>'Figure Teachers'!$B$3</c:f>
              <c:strCache>
                <c:ptCount val="1"/>
                <c:pt idx="0">
                  <c:v>1-2 times per year or less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'Figure Teachers'!$A$4:$A$5</c:f>
              <c:strCache>
                <c:ptCount val="2"/>
                <c:pt idx="0">
                  <c:v>What child is learning in the classroom</c:v>
                </c:pt>
                <c:pt idx="1">
                  <c:v>Parents' concerns about_x000d_their child</c:v>
                </c:pt>
              </c:strCache>
            </c:strRef>
          </c:cat>
          <c:val>
            <c:numRef>
              <c:f>'Figure Teachers'!$B$4:$B$5</c:f>
              <c:numCache>
                <c:formatCode>General</c:formatCode>
                <c:ptCount val="2"/>
                <c:pt idx="0">
                  <c:v>7</c:v>
                </c:pt>
                <c:pt idx="1">
                  <c:v>11</c:v>
                </c:pt>
              </c:numCache>
            </c:numRef>
          </c:val>
          <c:extLst>
            <c:ext xmlns:c16="http://schemas.microsoft.com/office/drawing/2014/chart" uri="{C3380CC4-5D6E-409C-BE32-E72D297353CC}">
              <c16:uniqueId val="{00000000-7C5A-7044-B47A-09D42A632090}"/>
            </c:ext>
          </c:extLst>
        </c:ser>
        <c:ser>
          <c:idx val="1"/>
          <c:order val="1"/>
          <c:tx>
            <c:strRef>
              <c:f>'Figure Teachers'!$C$3</c:f>
              <c:strCache>
                <c:ptCount val="1"/>
                <c:pt idx="0">
                  <c:v>Several times per year </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'Figure Teachers'!$A$4:$A$5</c:f>
              <c:strCache>
                <c:ptCount val="2"/>
                <c:pt idx="0">
                  <c:v>What child is learning in the classroom</c:v>
                </c:pt>
                <c:pt idx="1">
                  <c:v>Parents' concerns about_x000d_their child</c:v>
                </c:pt>
              </c:strCache>
            </c:strRef>
          </c:cat>
          <c:val>
            <c:numRef>
              <c:f>'Figure Teachers'!$C$4:$C$5</c:f>
              <c:numCache>
                <c:formatCode>General</c:formatCode>
                <c:ptCount val="2"/>
                <c:pt idx="0">
                  <c:v>11</c:v>
                </c:pt>
                <c:pt idx="1">
                  <c:v>41</c:v>
                </c:pt>
              </c:numCache>
            </c:numRef>
          </c:val>
          <c:extLst>
            <c:ext xmlns:c16="http://schemas.microsoft.com/office/drawing/2014/chart" uri="{C3380CC4-5D6E-409C-BE32-E72D297353CC}">
              <c16:uniqueId val="{00000001-7C5A-7044-B47A-09D42A632090}"/>
            </c:ext>
          </c:extLst>
        </c:ser>
        <c:ser>
          <c:idx val="2"/>
          <c:order val="2"/>
          <c:tx>
            <c:strRef>
              <c:f>'Figure Teachers'!$D$3</c:f>
              <c:strCache>
                <c:ptCount val="1"/>
                <c:pt idx="0">
                  <c:v>Once per month</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'Figure Teachers'!$A$4:$A$5</c:f>
              <c:strCache>
                <c:ptCount val="2"/>
                <c:pt idx="0">
                  <c:v>What child is learning in the classroom</c:v>
                </c:pt>
                <c:pt idx="1">
                  <c:v>Parents' concerns about_x000d_their child</c:v>
                </c:pt>
              </c:strCache>
            </c:strRef>
          </c:cat>
          <c:val>
            <c:numRef>
              <c:f>'Figure Teachers'!$D$4:$D$5</c:f>
              <c:numCache>
                <c:formatCode>General</c:formatCode>
                <c:ptCount val="2"/>
                <c:pt idx="0">
                  <c:v>18</c:v>
                </c:pt>
                <c:pt idx="1">
                  <c:v>21</c:v>
                </c:pt>
              </c:numCache>
            </c:numRef>
          </c:val>
          <c:extLst>
            <c:ext xmlns:c16="http://schemas.microsoft.com/office/drawing/2014/chart" uri="{C3380CC4-5D6E-409C-BE32-E72D297353CC}">
              <c16:uniqueId val="{00000002-7C5A-7044-B47A-09D42A632090}"/>
            </c:ext>
          </c:extLst>
        </c:ser>
        <c:ser>
          <c:idx val="3"/>
          <c:order val="3"/>
          <c:tx>
            <c:strRef>
              <c:f>'Figure Teachers'!$E$3</c:f>
              <c:strCache>
                <c:ptCount val="1"/>
                <c:pt idx="0">
                  <c:v>Once per week</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'Figure Teachers'!$A$4:$A$5</c:f>
              <c:strCache>
                <c:ptCount val="2"/>
                <c:pt idx="0">
                  <c:v>What child is learning in the classroom</c:v>
                </c:pt>
                <c:pt idx="1">
                  <c:v>Parents' concerns about_x000d_their child</c:v>
                </c:pt>
              </c:strCache>
            </c:strRef>
          </c:cat>
          <c:val>
            <c:numRef>
              <c:f>'Figure Teachers'!$E$4:$E$5</c:f>
              <c:numCache>
                <c:formatCode>General</c:formatCode>
                <c:ptCount val="2"/>
                <c:pt idx="0">
                  <c:v>44</c:v>
                </c:pt>
                <c:pt idx="1">
                  <c:v>17</c:v>
                </c:pt>
              </c:numCache>
            </c:numRef>
          </c:val>
          <c:extLst>
            <c:ext xmlns:c16="http://schemas.microsoft.com/office/drawing/2014/chart" uri="{C3380CC4-5D6E-409C-BE32-E72D297353CC}">
              <c16:uniqueId val="{00000003-7C5A-7044-B47A-09D42A632090}"/>
            </c:ext>
          </c:extLst>
        </c:ser>
        <c:ser>
          <c:idx val="4"/>
          <c:order val="4"/>
          <c:tx>
            <c:strRef>
              <c:f>'Figure Teachers'!$F$3</c:f>
              <c:strCache>
                <c:ptCount val="1"/>
                <c:pt idx="0">
                  <c:v>More than once per week</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'Figure Teachers'!$A$4:$A$5</c:f>
              <c:strCache>
                <c:ptCount val="2"/>
                <c:pt idx="0">
                  <c:v>What child is learning in the classroom</c:v>
                </c:pt>
                <c:pt idx="1">
                  <c:v>Parents' concerns about_x000d_their child</c:v>
                </c:pt>
              </c:strCache>
            </c:strRef>
          </c:cat>
          <c:val>
            <c:numRef>
              <c:f>'Figure Teachers'!$F$4:$F$5</c:f>
              <c:numCache>
                <c:formatCode>General</c:formatCode>
                <c:ptCount val="2"/>
                <c:pt idx="0">
                  <c:v>20</c:v>
                </c:pt>
                <c:pt idx="1">
                  <c:v>10</c:v>
                </c:pt>
              </c:numCache>
            </c:numRef>
          </c:val>
          <c:extLst>
            <c:ext xmlns:c16="http://schemas.microsoft.com/office/drawing/2014/chart" uri="{C3380CC4-5D6E-409C-BE32-E72D297353CC}">
              <c16:uniqueId val="{00000004-7C5A-7044-B47A-09D42A632090}"/>
            </c:ext>
          </c:extLst>
        </c:ser>
        <c:dLbls>
          <c:dLblPos val="outEnd"/>
          <c:showLegendKey val="0"/>
          <c:showVal val="1"/>
          <c:showCatName val="0"/>
          <c:showSerName val="0"/>
          <c:showPercent val="0"/>
          <c:showBubbleSize val="0"/>
        </c:dLbls>
        <c:gapWidth val="219"/>
        <c:overlap val="-27"/>
        <c:axId val="2128888008"/>
        <c:axId val="2128815912"/>
      </c:barChart>
      <c:catAx>
        <c:axId val="21288880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128815912"/>
        <c:crosses val="autoZero"/>
        <c:auto val="1"/>
        <c:lblAlgn val="ctr"/>
        <c:lblOffset val="100"/>
        <c:noMultiLvlLbl val="0"/>
      </c:catAx>
      <c:valAx>
        <c:axId val="2128815912"/>
        <c:scaling>
          <c:orientation val="minMax"/>
          <c:max val="60"/>
        </c:scaling>
        <c:delete val="0"/>
        <c:axPos val="l"/>
        <c:majorGridlines>
          <c:spPr>
            <a:ln w="9525" cap="flat" cmpd="sng" algn="ctr">
              <a:no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128888008"/>
        <c:crosses val="autoZero"/>
        <c:crossBetween val="between"/>
        <c:majorUnit val="10"/>
      </c:valAx>
      <c:spPr>
        <a:noFill/>
        <a:ln>
          <a:noFill/>
        </a:ln>
        <a:effectLst/>
      </c:spPr>
    </c:plotArea>
    <c:legend>
      <c:legendPos val="b"/>
      <c:layout>
        <c:manualLayout>
          <c:xMode val="edge"/>
          <c:yMode val="edge"/>
          <c:x val="4.17892759138946E-2"/>
          <c:y val="0.80243973851887995"/>
          <c:w val="0.92820213981544997"/>
          <c:h val="0.19624779100947501"/>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a:t>Least Frequent Types of</a:t>
            </a:r>
            <a:r>
              <a:rPr lang="en-US" sz="2000" b="1" baseline="0"/>
              <a:t> Practices</a:t>
            </a:r>
          </a:p>
        </c:rich>
      </c:tx>
      <c:overlay val="0"/>
      <c:spPr>
        <a:noFill/>
        <a:ln>
          <a:noFill/>
        </a:ln>
        <a:effectLst/>
      </c:spPr>
    </c:title>
    <c:autoTitleDeleted val="0"/>
    <c:plotArea>
      <c:layout>
        <c:manualLayout>
          <c:layoutTarget val="inner"/>
          <c:xMode val="edge"/>
          <c:yMode val="edge"/>
          <c:x val="8.0511549294102605E-2"/>
          <c:y val="0.109008850998236"/>
          <c:w val="0.88886419822702101"/>
          <c:h val="0.54517495658206605"/>
        </c:manualLayout>
      </c:layout>
      <c:barChart>
        <c:barDir val="col"/>
        <c:grouping val="clustered"/>
        <c:varyColors val="0"/>
        <c:ser>
          <c:idx val="0"/>
          <c:order val="0"/>
          <c:tx>
            <c:strRef>
              <c:f>'Figure Teachers'!$B$8</c:f>
              <c:strCache>
                <c:ptCount val="1"/>
                <c:pt idx="0">
                  <c:v>1-2 times per year or less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'Figure Teachers'!$A$9:$A$10</c:f>
              <c:strCache>
                <c:ptCount val="2"/>
                <c:pt idx="0">
                  <c:v>Offer ideas or suggestions _x000d_about parenting</c:v>
                </c:pt>
                <c:pt idx="1">
                  <c:v>Set goals for child with parents/ discuss progress</c:v>
                </c:pt>
              </c:strCache>
            </c:strRef>
          </c:cat>
          <c:val>
            <c:numRef>
              <c:f>'Figure Teachers'!$B$9:$B$10</c:f>
              <c:numCache>
                <c:formatCode>General</c:formatCode>
                <c:ptCount val="2"/>
                <c:pt idx="0">
                  <c:v>52</c:v>
                </c:pt>
                <c:pt idx="1">
                  <c:v>42</c:v>
                </c:pt>
              </c:numCache>
            </c:numRef>
          </c:val>
          <c:extLst>
            <c:ext xmlns:c16="http://schemas.microsoft.com/office/drawing/2014/chart" uri="{C3380CC4-5D6E-409C-BE32-E72D297353CC}">
              <c16:uniqueId val="{00000000-34D3-3F49-B101-0A96CC9B1DBA}"/>
            </c:ext>
          </c:extLst>
        </c:ser>
        <c:ser>
          <c:idx val="1"/>
          <c:order val="1"/>
          <c:tx>
            <c:strRef>
              <c:f>'Figure Teachers'!$C$8</c:f>
              <c:strCache>
                <c:ptCount val="1"/>
                <c:pt idx="0">
                  <c:v>Several times per year</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'Figure Teachers'!$A$9:$A$10</c:f>
              <c:strCache>
                <c:ptCount val="2"/>
                <c:pt idx="0">
                  <c:v>Offer ideas or suggestions _x000d_about parenting</c:v>
                </c:pt>
                <c:pt idx="1">
                  <c:v>Set goals for child with parents/ discuss progress</c:v>
                </c:pt>
              </c:strCache>
            </c:strRef>
          </c:cat>
          <c:val>
            <c:numRef>
              <c:f>'Figure Teachers'!$C$9:$C$10</c:f>
              <c:numCache>
                <c:formatCode>General</c:formatCode>
                <c:ptCount val="2"/>
                <c:pt idx="0">
                  <c:v>27</c:v>
                </c:pt>
                <c:pt idx="1">
                  <c:v>46</c:v>
                </c:pt>
              </c:numCache>
            </c:numRef>
          </c:val>
          <c:extLst>
            <c:ext xmlns:c16="http://schemas.microsoft.com/office/drawing/2014/chart" uri="{C3380CC4-5D6E-409C-BE32-E72D297353CC}">
              <c16:uniqueId val="{00000001-34D3-3F49-B101-0A96CC9B1DBA}"/>
            </c:ext>
          </c:extLst>
        </c:ser>
        <c:ser>
          <c:idx val="2"/>
          <c:order val="2"/>
          <c:tx>
            <c:strRef>
              <c:f>'Figure Teachers'!$D$8</c:f>
              <c:strCache>
                <c:ptCount val="1"/>
                <c:pt idx="0">
                  <c:v>Once per month</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'Figure Teachers'!$A$9:$A$10</c:f>
              <c:strCache>
                <c:ptCount val="2"/>
                <c:pt idx="0">
                  <c:v>Offer ideas or suggestions _x000d_about parenting</c:v>
                </c:pt>
                <c:pt idx="1">
                  <c:v>Set goals for child with parents/ discuss progress</c:v>
                </c:pt>
              </c:strCache>
            </c:strRef>
          </c:cat>
          <c:val>
            <c:numRef>
              <c:f>'Figure Teachers'!$D$9:$D$10</c:f>
              <c:numCache>
                <c:formatCode>General</c:formatCode>
                <c:ptCount val="2"/>
                <c:pt idx="0">
                  <c:v>14</c:v>
                </c:pt>
                <c:pt idx="1">
                  <c:v>10</c:v>
                </c:pt>
              </c:numCache>
            </c:numRef>
          </c:val>
          <c:extLst>
            <c:ext xmlns:c16="http://schemas.microsoft.com/office/drawing/2014/chart" uri="{C3380CC4-5D6E-409C-BE32-E72D297353CC}">
              <c16:uniqueId val="{00000002-34D3-3F49-B101-0A96CC9B1DBA}"/>
            </c:ext>
          </c:extLst>
        </c:ser>
        <c:ser>
          <c:idx val="3"/>
          <c:order val="3"/>
          <c:tx>
            <c:strRef>
              <c:f>'Figure Teachers'!$E$8</c:f>
              <c:strCache>
                <c:ptCount val="1"/>
                <c:pt idx="0">
                  <c:v>More than once per month</c:v>
                </c:pt>
              </c:strCache>
            </c:strRef>
          </c:tx>
          <c:spPr>
            <a:solidFill>
              <a:schemeClr val="accent4"/>
            </a:solidFill>
            <a:ln>
              <a:noFill/>
            </a:ln>
            <a:effectLst/>
          </c:spPr>
          <c:invertIfNegative val="0"/>
          <c:dLbls>
            <c:dLbl>
              <c:idx val="0"/>
              <c:tx>
                <c:rich>
                  <a:bodyPr/>
                  <a:lstStyle/>
                  <a:p>
                    <a:r>
                      <a:rPr lang="en-US" sz="1400" dirty="0"/>
                      <a:t>7</a:t>
                    </a:r>
                    <a:endParaRPr lang="en-US" dirty="0"/>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4D3-3F49-B101-0A96CC9B1DBA}"/>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'Figure Teachers'!$A$9:$A$10</c:f>
              <c:strCache>
                <c:ptCount val="2"/>
                <c:pt idx="0">
                  <c:v>Offer ideas or suggestions _x000d_about parenting</c:v>
                </c:pt>
                <c:pt idx="1">
                  <c:v>Set goals for child with parents/ discuss progress</c:v>
                </c:pt>
              </c:strCache>
            </c:strRef>
          </c:cat>
          <c:val>
            <c:numRef>
              <c:f>'Figure Teachers'!$E$9:$E$10</c:f>
              <c:numCache>
                <c:formatCode>General</c:formatCode>
                <c:ptCount val="2"/>
                <c:pt idx="0">
                  <c:v>7</c:v>
                </c:pt>
                <c:pt idx="1">
                  <c:v>2</c:v>
                </c:pt>
              </c:numCache>
            </c:numRef>
          </c:val>
          <c:extLst>
            <c:ext xmlns:c16="http://schemas.microsoft.com/office/drawing/2014/chart" uri="{C3380CC4-5D6E-409C-BE32-E72D297353CC}">
              <c16:uniqueId val="{00000004-34D3-3F49-B101-0A96CC9B1DBA}"/>
            </c:ext>
          </c:extLst>
        </c:ser>
        <c:dLbls>
          <c:dLblPos val="outEnd"/>
          <c:showLegendKey val="0"/>
          <c:showVal val="1"/>
          <c:showCatName val="0"/>
          <c:showSerName val="0"/>
          <c:showPercent val="0"/>
          <c:showBubbleSize val="0"/>
        </c:dLbls>
        <c:gapWidth val="219"/>
        <c:overlap val="-27"/>
        <c:axId val="2129440424"/>
        <c:axId val="2129238584"/>
      </c:barChart>
      <c:catAx>
        <c:axId val="2129440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129238584"/>
        <c:crosses val="autoZero"/>
        <c:auto val="1"/>
        <c:lblAlgn val="ctr"/>
        <c:lblOffset val="100"/>
        <c:noMultiLvlLbl val="0"/>
      </c:catAx>
      <c:valAx>
        <c:axId val="2129238584"/>
        <c:scaling>
          <c:orientation val="minMax"/>
        </c:scaling>
        <c:delete val="0"/>
        <c:axPos val="l"/>
        <c:majorGridlines>
          <c:spPr>
            <a:ln w="9525" cap="flat" cmpd="sng" algn="ctr">
              <a:no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129440424"/>
        <c:crosses val="autoZero"/>
        <c:crossBetween val="between"/>
      </c:valAx>
      <c:spPr>
        <a:noFill/>
        <a:ln>
          <a:noFill/>
        </a:ln>
        <a:effectLst/>
      </c:spPr>
    </c:plotArea>
    <c:legend>
      <c:legendPos val="b"/>
      <c:layout>
        <c:manualLayout>
          <c:xMode val="edge"/>
          <c:yMode val="edge"/>
          <c:x val="2.59840568397997E-2"/>
          <c:y val="0.84676385043617497"/>
          <c:w val="0.96923329188270002"/>
          <c:h val="0.153236149563825"/>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b="1" dirty="0"/>
              <a:t>Least</a:t>
            </a:r>
            <a:r>
              <a:rPr lang="en-US" sz="2000" b="1" baseline="0" dirty="0"/>
              <a:t> Frequent Parental Involvement Opportunities</a:t>
            </a:r>
            <a:endParaRPr lang="en-US" sz="2000" b="1" dirty="0"/>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'Figure FE opportunities'!$B$9</c:f>
              <c:strCache>
                <c:ptCount val="1"/>
                <c:pt idx="0">
                  <c:v>Never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'Figure FE opportunities'!$A$10:$A$11</c:f>
              <c:strCache>
                <c:ptCount val="2"/>
                <c:pt idx="0">
                  <c:v>Home visits</c:v>
                </c:pt>
                <c:pt idx="1">
                  <c:v>Field trips</c:v>
                </c:pt>
              </c:strCache>
            </c:strRef>
          </c:cat>
          <c:val>
            <c:numRef>
              <c:f>'Figure FE opportunities'!$B$10:$B$11</c:f>
              <c:numCache>
                <c:formatCode>General</c:formatCode>
                <c:ptCount val="2"/>
                <c:pt idx="0">
                  <c:v>66</c:v>
                </c:pt>
                <c:pt idx="1">
                  <c:v>40</c:v>
                </c:pt>
              </c:numCache>
            </c:numRef>
          </c:val>
          <c:extLst>
            <c:ext xmlns:c16="http://schemas.microsoft.com/office/drawing/2014/chart" uri="{C3380CC4-5D6E-409C-BE32-E72D297353CC}">
              <c16:uniqueId val="{00000000-583D-F24F-B735-42F4443B033B}"/>
            </c:ext>
          </c:extLst>
        </c:ser>
        <c:ser>
          <c:idx val="1"/>
          <c:order val="1"/>
          <c:tx>
            <c:strRef>
              <c:f>'Figure FE opportunities'!$C$9</c:f>
              <c:strCache>
                <c:ptCount val="1"/>
                <c:pt idx="0">
                  <c:v>1-2 times per year</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'Figure FE opportunities'!$A$10:$A$11</c:f>
              <c:strCache>
                <c:ptCount val="2"/>
                <c:pt idx="0">
                  <c:v>Home visits</c:v>
                </c:pt>
                <c:pt idx="1">
                  <c:v>Field trips</c:v>
                </c:pt>
              </c:strCache>
            </c:strRef>
          </c:cat>
          <c:val>
            <c:numRef>
              <c:f>'Figure FE opportunities'!$C$10:$C$11</c:f>
              <c:numCache>
                <c:formatCode>General</c:formatCode>
                <c:ptCount val="2"/>
                <c:pt idx="0">
                  <c:v>18</c:v>
                </c:pt>
                <c:pt idx="1">
                  <c:v>24</c:v>
                </c:pt>
              </c:numCache>
            </c:numRef>
          </c:val>
          <c:extLst>
            <c:ext xmlns:c16="http://schemas.microsoft.com/office/drawing/2014/chart" uri="{C3380CC4-5D6E-409C-BE32-E72D297353CC}">
              <c16:uniqueId val="{00000001-583D-F24F-B735-42F4443B033B}"/>
            </c:ext>
          </c:extLst>
        </c:ser>
        <c:ser>
          <c:idx val="2"/>
          <c:order val="2"/>
          <c:tx>
            <c:strRef>
              <c:f>'Figure FE opportunities'!$D$9</c:f>
              <c:strCache>
                <c:ptCount val="1"/>
                <c:pt idx="0">
                  <c:v>Several times per year</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'Figure FE opportunities'!$A$10:$A$11</c:f>
              <c:strCache>
                <c:ptCount val="2"/>
                <c:pt idx="0">
                  <c:v>Home visits</c:v>
                </c:pt>
                <c:pt idx="1">
                  <c:v>Field trips</c:v>
                </c:pt>
              </c:strCache>
            </c:strRef>
          </c:cat>
          <c:val>
            <c:numRef>
              <c:f>'Figure FE opportunities'!$D$10:$D$11</c:f>
              <c:numCache>
                <c:formatCode>General</c:formatCode>
                <c:ptCount val="2"/>
                <c:pt idx="0">
                  <c:v>13</c:v>
                </c:pt>
                <c:pt idx="1">
                  <c:v>27</c:v>
                </c:pt>
              </c:numCache>
            </c:numRef>
          </c:val>
          <c:extLst>
            <c:ext xmlns:c16="http://schemas.microsoft.com/office/drawing/2014/chart" uri="{C3380CC4-5D6E-409C-BE32-E72D297353CC}">
              <c16:uniqueId val="{00000002-583D-F24F-B735-42F4443B033B}"/>
            </c:ext>
          </c:extLst>
        </c:ser>
        <c:ser>
          <c:idx val="3"/>
          <c:order val="3"/>
          <c:tx>
            <c:strRef>
              <c:f>'Figure FE opportunities'!$E$9</c:f>
              <c:strCache>
                <c:ptCount val="1"/>
                <c:pt idx="0">
                  <c:v>Once per month or more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'Figure FE opportunities'!$A$10:$A$11</c:f>
              <c:strCache>
                <c:ptCount val="2"/>
                <c:pt idx="0">
                  <c:v>Home visits</c:v>
                </c:pt>
                <c:pt idx="1">
                  <c:v>Field trips</c:v>
                </c:pt>
              </c:strCache>
            </c:strRef>
          </c:cat>
          <c:val>
            <c:numRef>
              <c:f>'Figure FE opportunities'!$E$10:$E$11</c:f>
              <c:numCache>
                <c:formatCode>General</c:formatCode>
                <c:ptCount val="2"/>
                <c:pt idx="0">
                  <c:v>2</c:v>
                </c:pt>
                <c:pt idx="1">
                  <c:v>9</c:v>
                </c:pt>
              </c:numCache>
            </c:numRef>
          </c:val>
          <c:extLst>
            <c:ext xmlns:c16="http://schemas.microsoft.com/office/drawing/2014/chart" uri="{C3380CC4-5D6E-409C-BE32-E72D297353CC}">
              <c16:uniqueId val="{00000003-583D-F24F-B735-42F4443B033B}"/>
            </c:ext>
          </c:extLst>
        </c:ser>
        <c:dLbls>
          <c:dLblPos val="outEnd"/>
          <c:showLegendKey val="0"/>
          <c:showVal val="1"/>
          <c:showCatName val="0"/>
          <c:showSerName val="0"/>
          <c:showPercent val="0"/>
          <c:showBubbleSize val="0"/>
        </c:dLbls>
        <c:gapWidth val="219"/>
        <c:overlap val="-27"/>
        <c:axId val="2129512680"/>
        <c:axId val="2129487400"/>
      </c:barChart>
      <c:catAx>
        <c:axId val="21295126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129487400"/>
        <c:crosses val="autoZero"/>
        <c:auto val="1"/>
        <c:lblAlgn val="ctr"/>
        <c:lblOffset val="100"/>
        <c:noMultiLvlLbl val="0"/>
      </c:catAx>
      <c:valAx>
        <c:axId val="2129487400"/>
        <c:scaling>
          <c:orientation val="minMax"/>
        </c:scaling>
        <c:delete val="0"/>
        <c:axPos val="l"/>
        <c:majorGridlines>
          <c:spPr>
            <a:ln w="9525" cap="flat" cmpd="sng" algn="ctr">
              <a:no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1295126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3175" cap="flat" cmpd="sng" algn="ctr">
      <a:solidFill>
        <a:schemeClr val="bg1">
          <a:lumMod val="85000"/>
        </a:schemeClr>
      </a:solidFill>
      <a:round/>
    </a:ln>
    <a:effectLst/>
  </c:spPr>
  <c:txPr>
    <a:bodyPr/>
    <a:lstStyle/>
    <a:p>
      <a:pPr>
        <a:defRPr/>
      </a:pPr>
      <a:endParaRPr lang="en-US"/>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b="1" dirty="0"/>
              <a:t>Most Frequent</a:t>
            </a:r>
            <a:r>
              <a:rPr lang="en-US" sz="2000" b="1" baseline="0" dirty="0"/>
              <a:t> Parental Involvement Opportunities</a:t>
            </a:r>
            <a:endParaRPr lang="en-US" sz="2000" b="1" dirty="0"/>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'Figure FE opportunities'!$B$3</c:f>
              <c:strCache>
                <c:ptCount val="1"/>
                <c:pt idx="0">
                  <c:v>Never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'Figure FE opportunities'!$A$4:$A$5</c:f>
              <c:strCache>
                <c:ptCount val="2"/>
                <c:pt idx="0">
                  <c:v>Volunteer in the classroom</c:v>
                </c:pt>
                <c:pt idx="1">
                  <c:v>Family social events</c:v>
                </c:pt>
              </c:strCache>
            </c:strRef>
          </c:cat>
          <c:val>
            <c:numRef>
              <c:f>'Figure FE opportunities'!$B$4:$B$5</c:f>
              <c:numCache>
                <c:formatCode>General</c:formatCode>
                <c:ptCount val="2"/>
                <c:pt idx="0">
                  <c:v>6</c:v>
                </c:pt>
                <c:pt idx="1">
                  <c:v>7</c:v>
                </c:pt>
              </c:numCache>
            </c:numRef>
          </c:val>
          <c:extLst>
            <c:ext xmlns:c16="http://schemas.microsoft.com/office/drawing/2014/chart" uri="{C3380CC4-5D6E-409C-BE32-E72D297353CC}">
              <c16:uniqueId val="{00000000-42E4-0E4E-8683-313A9FAA28BA}"/>
            </c:ext>
          </c:extLst>
        </c:ser>
        <c:ser>
          <c:idx val="1"/>
          <c:order val="1"/>
          <c:tx>
            <c:strRef>
              <c:f>'Figure FE opportunities'!$C$3</c:f>
              <c:strCache>
                <c:ptCount val="1"/>
                <c:pt idx="0">
                  <c:v>1-2 times per year</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'Figure FE opportunities'!$A$4:$A$5</c:f>
              <c:strCache>
                <c:ptCount val="2"/>
                <c:pt idx="0">
                  <c:v>Volunteer in the classroom</c:v>
                </c:pt>
                <c:pt idx="1">
                  <c:v>Family social events</c:v>
                </c:pt>
              </c:strCache>
            </c:strRef>
          </c:cat>
          <c:val>
            <c:numRef>
              <c:f>'Figure FE opportunities'!$C$4:$C$5</c:f>
              <c:numCache>
                <c:formatCode>General</c:formatCode>
                <c:ptCount val="2"/>
                <c:pt idx="0">
                  <c:v>26</c:v>
                </c:pt>
                <c:pt idx="1">
                  <c:v>24</c:v>
                </c:pt>
              </c:numCache>
            </c:numRef>
          </c:val>
          <c:extLst>
            <c:ext xmlns:c16="http://schemas.microsoft.com/office/drawing/2014/chart" uri="{C3380CC4-5D6E-409C-BE32-E72D297353CC}">
              <c16:uniqueId val="{00000001-42E4-0E4E-8683-313A9FAA28BA}"/>
            </c:ext>
          </c:extLst>
        </c:ser>
        <c:ser>
          <c:idx val="2"/>
          <c:order val="2"/>
          <c:tx>
            <c:strRef>
              <c:f>'Figure FE opportunities'!$D$3</c:f>
              <c:strCache>
                <c:ptCount val="1"/>
                <c:pt idx="0">
                  <c:v>Several times per year</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'Figure FE opportunities'!$A$4:$A$5</c:f>
              <c:strCache>
                <c:ptCount val="2"/>
                <c:pt idx="0">
                  <c:v>Volunteer in the classroom</c:v>
                </c:pt>
                <c:pt idx="1">
                  <c:v>Family social events</c:v>
                </c:pt>
              </c:strCache>
            </c:strRef>
          </c:cat>
          <c:val>
            <c:numRef>
              <c:f>'Figure FE opportunities'!$D$4:$D$5</c:f>
              <c:numCache>
                <c:formatCode>General</c:formatCode>
                <c:ptCount val="2"/>
                <c:pt idx="0">
                  <c:v>40</c:v>
                </c:pt>
                <c:pt idx="1">
                  <c:v>44</c:v>
                </c:pt>
              </c:numCache>
            </c:numRef>
          </c:val>
          <c:extLst>
            <c:ext xmlns:c16="http://schemas.microsoft.com/office/drawing/2014/chart" uri="{C3380CC4-5D6E-409C-BE32-E72D297353CC}">
              <c16:uniqueId val="{00000002-42E4-0E4E-8683-313A9FAA28BA}"/>
            </c:ext>
          </c:extLst>
        </c:ser>
        <c:ser>
          <c:idx val="3"/>
          <c:order val="3"/>
          <c:tx>
            <c:strRef>
              <c:f>'Figure FE opportunities'!$E$3</c:f>
              <c:strCache>
                <c:ptCount val="1"/>
                <c:pt idx="0">
                  <c:v>Once per month or more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'Figure FE opportunities'!$A$4:$A$5</c:f>
              <c:strCache>
                <c:ptCount val="2"/>
                <c:pt idx="0">
                  <c:v>Volunteer in the classroom</c:v>
                </c:pt>
                <c:pt idx="1">
                  <c:v>Family social events</c:v>
                </c:pt>
              </c:strCache>
            </c:strRef>
          </c:cat>
          <c:val>
            <c:numRef>
              <c:f>'Figure FE opportunities'!$E$4:$E$5</c:f>
              <c:numCache>
                <c:formatCode>General</c:formatCode>
                <c:ptCount val="2"/>
                <c:pt idx="0">
                  <c:v>28</c:v>
                </c:pt>
                <c:pt idx="1">
                  <c:v>24</c:v>
                </c:pt>
              </c:numCache>
            </c:numRef>
          </c:val>
          <c:extLst>
            <c:ext xmlns:c16="http://schemas.microsoft.com/office/drawing/2014/chart" uri="{C3380CC4-5D6E-409C-BE32-E72D297353CC}">
              <c16:uniqueId val="{00000003-42E4-0E4E-8683-313A9FAA28BA}"/>
            </c:ext>
          </c:extLst>
        </c:ser>
        <c:dLbls>
          <c:dLblPos val="outEnd"/>
          <c:showLegendKey val="0"/>
          <c:showVal val="1"/>
          <c:showCatName val="0"/>
          <c:showSerName val="0"/>
          <c:showPercent val="0"/>
          <c:showBubbleSize val="0"/>
        </c:dLbls>
        <c:gapWidth val="219"/>
        <c:overlap val="-27"/>
        <c:axId val="-2118614536"/>
        <c:axId val="-2118228104"/>
      </c:barChart>
      <c:catAx>
        <c:axId val="-2118614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118228104"/>
        <c:crosses val="autoZero"/>
        <c:auto val="1"/>
        <c:lblAlgn val="ctr"/>
        <c:lblOffset val="100"/>
        <c:noMultiLvlLbl val="0"/>
      </c:catAx>
      <c:valAx>
        <c:axId val="-2118228104"/>
        <c:scaling>
          <c:orientation val="minMax"/>
          <c:max val="70"/>
        </c:scaling>
        <c:delete val="0"/>
        <c:axPos val="l"/>
        <c:majorGridlines>
          <c:spPr>
            <a:ln w="9525" cap="flat" cmpd="sng" algn="ctr">
              <a:no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1186145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3175" cap="flat" cmpd="sng" algn="ctr">
      <a:solidFill>
        <a:schemeClr val="bg1">
          <a:lumMod val="85000"/>
        </a:schemeClr>
      </a:solidFill>
      <a:round/>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07FAC2-C5CC-4A5C-ACC1-93A41CB22F55}" type="doc">
      <dgm:prSet loTypeId="urn:microsoft.com/office/officeart/2005/8/layout/hList3" loCatId="list" qsTypeId="urn:microsoft.com/office/officeart/2005/8/quickstyle/simple1" qsCatId="simple" csTypeId="urn:microsoft.com/office/officeart/2005/8/colors/accent1_5" csCatId="accent1" phldr="1"/>
      <dgm:spPr/>
      <dgm:t>
        <a:bodyPr/>
        <a:lstStyle/>
        <a:p>
          <a:endParaRPr lang="en-US"/>
        </a:p>
      </dgm:t>
    </dgm:pt>
    <dgm:pt modelId="{0A6E222C-B682-4638-8B64-7AB8905B95AD}">
      <dgm:prSet phldrT="[Text]"/>
      <dgm:spPr/>
      <dgm:t>
        <a:bodyPr/>
        <a:lstStyle/>
        <a:p>
          <a:r>
            <a:rPr lang="en-US" u="sng" dirty="0"/>
            <a:t>Relationships with families</a:t>
          </a:r>
        </a:p>
      </dgm:t>
    </dgm:pt>
    <dgm:pt modelId="{3D9AC35B-4F32-400F-ACD4-1233A14FD8B1}" type="parTrans" cxnId="{D073B1BC-DB85-4E2D-907C-7EBA2D424272}">
      <dgm:prSet/>
      <dgm:spPr/>
      <dgm:t>
        <a:bodyPr/>
        <a:lstStyle/>
        <a:p>
          <a:endParaRPr lang="en-US"/>
        </a:p>
      </dgm:t>
    </dgm:pt>
    <dgm:pt modelId="{77ACE66B-5A64-428C-8E21-7AD65F94BE57}" type="sibTrans" cxnId="{D073B1BC-DB85-4E2D-907C-7EBA2D424272}">
      <dgm:prSet/>
      <dgm:spPr/>
      <dgm:t>
        <a:bodyPr/>
        <a:lstStyle/>
        <a:p>
          <a:endParaRPr lang="en-US"/>
        </a:p>
      </dgm:t>
    </dgm:pt>
    <dgm:pt modelId="{239D1136-F2FA-4A5E-BC65-1137C06E013A}">
      <dgm:prSet phldrT="[Text]"/>
      <dgm:spPr/>
      <dgm:t>
        <a:bodyPr/>
        <a:lstStyle/>
        <a:p>
          <a:r>
            <a:rPr lang="en-US" u="sng" dirty="0"/>
            <a:t>Family involvement </a:t>
          </a:r>
        </a:p>
      </dgm:t>
    </dgm:pt>
    <dgm:pt modelId="{1FB7AB08-FA37-4806-807C-6541069D0C65}" type="parTrans" cxnId="{BB6F1DAA-691B-4FCA-B795-B4E131B84A72}">
      <dgm:prSet/>
      <dgm:spPr/>
      <dgm:t>
        <a:bodyPr/>
        <a:lstStyle/>
        <a:p>
          <a:endParaRPr lang="en-US"/>
        </a:p>
      </dgm:t>
    </dgm:pt>
    <dgm:pt modelId="{DBBC3E2F-8B3E-44B1-844D-CCE7B46605C7}" type="sibTrans" cxnId="{BB6F1DAA-691B-4FCA-B795-B4E131B84A72}">
      <dgm:prSet/>
      <dgm:spPr/>
      <dgm:t>
        <a:bodyPr/>
        <a:lstStyle/>
        <a:p>
          <a:endParaRPr lang="en-US"/>
        </a:p>
      </dgm:t>
    </dgm:pt>
    <dgm:pt modelId="{2BD4D304-D975-4738-8C4B-869BA5ABBB30}">
      <dgm:prSet phldrT="[Text]"/>
      <dgm:spPr/>
      <dgm:t>
        <a:bodyPr/>
        <a:lstStyle/>
        <a:p>
          <a:r>
            <a:rPr lang="en-US" u="sng" dirty="0"/>
            <a:t>Family support services</a:t>
          </a:r>
        </a:p>
      </dgm:t>
    </dgm:pt>
    <dgm:pt modelId="{2E667C12-9B9A-4268-A291-E21B53D89D49}" type="parTrans" cxnId="{806B509D-6B97-4FB7-A6AF-AD194236DF1F}">
      <dgm:prSet/>
      <dgm:spPr/>
      <dgm:t>
        <a:bodyPr/>
        <a:lstStyle/>
        <a:p>
          <a:endParaRPr lang="en-US"/>
        </a:p>
      </dgm:t>
    </dgm:pt>
    <dgm:pt modelId="{A7083656-DC86-4BF1-AFED-EDC5CC532708}" type="sibTrans" cxnId="{806B509D-6B97-4FB7-A6AF-AD194236DF1F}">
      <dgm:prSet/>
      <dgm:spPr/>
      <dgm:t>
        <a:bodyPr/>
        <a:lstStyle/>
        <a:p>
          <a:endParaRPr lang="en-US"/>
        </a:p>
      </dgm:t>
    </dgm:pt>
    <dgm:pt modelId="{F2556482-09A5-4B5F-887F-23CF4B039858}">
      <dgm:prSet phldrT="[Text]"/>
      <dgm:spPr/>
      <dgm:t>
        <a:bodyPr/>
        <a:lstStyle/>
        <a:p>
          <a:r>
            <a:rPr lang="en-US" dirty="0"/>
            <a:t>Family Engagement Framework</a:t>
          </a:r>
        </a:p>
      </dgm:t>
    </dgm:pt>
    <dgm:pt modelId="{CB5FA2E0-479E-4FD1-8847-355858B67E66}" type="sibTrans" cxnId="{CD3659C3-5CE8-4AFE-8EE9-D7939DF85FB4}">
      <dgm:prSet/>
      <dgm:spPr/>
      <dgm:t>
        <a:bodyPr/>
        <a:lstStyle/>
        <a:p>
          <a:endParaRPr lang="en-US"/>
        </a:p>
      </dgm:t>
    </dgm:pt>
    <dgm:pt modelId="{874E2833-160A-487A-85BC-13F0B20FE05C}" type="parTrans" cxnId="{CD3659C3-5CE8-4AFE-8EE9-D7939DF85FB4}">
      <dgm:prSet/>
      <dgm:spPr/>
      <dgm:t>
        <a:bodyPr/>
        <a:lstStyle/>
        <a:p>
          <a:endParaRPr lang="en-US"/>
        </a:p>
      </dgm:t>
    </dgm:pt>
    <dgm:pt modelId="{BB6DAC85-137F-49B9-9E73-5105BDC7AA43}">
      <dgm:prSet/>
      <dgm:spPr/>
      <dgm:t>
        <a:bodyPr/>
        <a:lstStyle/>
        <a:p>
          <a:r>
            <a:rPr lang="en-US" dirty="0"/>
            <a:t>Two-way communication and collaboration</a:t>
          </a:r>
        </a:p>
      </dgm:t>
    </dgm:pt>
    <dgm:pt modelId="{0B0451C5-2683-4C60-914A-ED41DEAE2095}" type="parTrans" cxnId="{6A33CD63-DC5B-418F-A5DF-8EE8896A8758}">
      <dgm:prSet/>
      <dgm:spPr/>
      <dgm:t>
        <a:bodyPr/>
        <a:lstStyle/>
        <a:p>
          <a:endParaRPr lang="en-US"/>
        </a:p>
      </dgm:t>
    </dgm:pt>
    <dgm:pt modelId="{320AF684-21B8-4186-8834-A3540B4755AA}" type="sibTrans" cxnId="{6A33CD63-DC5B-418F-A5DF-8EE8896A8758}">
      <dgm:prSet/>
      <dgm:spPr/>
      <dgm:t>
        <a:bodyPr/>
        <a:lstStyle/>
        <a:p>
          <a:endParaRPr lang="en-US"/>
        </a:p>
      </dgm:t>
    </dgm:pt>
    <dgm:pt modelId="{12E8CFD6-E4D6-477F-9CDF-46DE00D9B955}">
      <dgm:prSet/>
      <dgm:spPr/>
      <dgm:t>
        <a:bodyPr/>
        <a:lstStyle/>
        <a:p>
          <a:endParaRPr lang="en-US" dirty="0"/>
        </a:p>
      </dgm:t>
    </dgm:pt>
    <dgm:pt modelId="{478A2F3A-27CC-46E7-8A74-2B286D43B778}" type="parTrans" cxnId="{0657C69C-54EF-4FB2-A36D-A462CD7BC4E5}">
      <dgm:prSet/>
      <dgm:spPr/>
      <dgm:t>
        <a:bodyPr/>
        <a:lstStyle/>
        <a:p>
          <a:endParaRPr lang="en-US"/>
        </a:p>
      </dgm:t>
    </dgm:pt>
    <dgm:pt modelId="{7A4FCD2A-616A-47BF-B7A3-B7EA3F343E70}" type="sibTrans" cxnId="{0657C69C-54EF-4FB2-A36D-A462CD7BC4E5}">
      <dgm:prSet/>
      <dgm:spPr/>
      <dgm:t>
        <a:bodyPr/>
        <a:lstStyle/>
        <a:p>
          <a:endParaRPr lang="en-US"/>
        </a:p>
      </dgm:t>
    </dgm:pt>
    <dgm:pt modelId="{DD638686-4538-46E7-A28B-2FFCBED14648}">
      <dgm:prSet/>
      <dgm:spPr/>
      <dgm:t>
        <a:bodyPr/>
        <a:lstStyle/>
        <a:p>
          <a:r>
            <a:rPr lang="en-US" dirty="0"/>
            <a:t>Direct provision of support services (parent education, mental health services)</a:t>
          </a:r>
        </a:p>
      </dgm:t>
    </dgm:pt>
    <dgm:pt modelId="{2D6BF54C-F481-4627-B7DD-7AC662FCBD7A}" type="parTrans" cxnId="{42657B9B-F158-4430-ABC5-F51B05941E77}">
      <dgm:prSet/>
      <dgm:spPr/>
      <dgm:t>
        <a:bodyPr/>
        <a:lstStyle/>
        <a:p>
          <a:endParaRPr lang="en-US"/>
        </a:p>
      </dgm:t>
    </dgm:pt>
    <dgm:pt modelId="{59C54C84-A0D2-4EE1-A8E4-0A952C713B79}" type="sibTrans" cxnId="{42657B9B-F158-4430-ABC5-F51B05941E77}">
      <dgm:prSet/>
      <dgm:spPr/>
      <dgm:t>
        <a:bodyPr/>
        <a:lstStyle/>
        <a:p>
          <a:endParaRPr lang="en-US"/>
        </a:p>
      </dgm:t>
    </dgm:pt>
    <dgm:pt modelId="{41CC7FC0-8E0B-483A-BD36-0CD72F18C1D8}">
      <dgm:prSet/>
      <dgm:spPr/>
      <dgm:t>
        <a:bodyPr/>
        <a:lstStyle/>
        <a:p>
          <a:r>
            <a:rPr lang="en-US" dirty="0"/>
            <a:t>Connections to community resources</a:t>
          </a:r>
        </a:p>
      </dgm:t>
    </dgm:pt>
    <dgm:pt modelId="{C489FB7A-4CF2-4CA6-853D-6A9BBC2786AA}" type="parTrans" cxnId="{75C5B75F-3928-4970-9CAD-404FACDE88AF}">
      <dgm:prSet/>
      <dgm:spPr/>
      <dgm:t>
        <a:bodyPr/>
        <a:lstStyle/>
        <a:p>
          <a:endParaRPr lang="en-US"/>
        </a:p>
      </dgm:t>
    </dgm:pt>
    <dgm:pt modelId="{09214545-7EA5-4EEE-AA00-CA1D93CD7217}" type="sibTrans" cxnId="{75C5B75F-3928-4970-9CAD-404FACDE88AF}">
      <dgm:prSet/>
      <dgm:spPr/>
      <dgm:t>
        <a:bodyPr/>
        <a:lstStyle/>
        <a:p>
          <a:endParaRPr lang="en-US"/>
        </a:p>
      </dgm:t>
    </dgm:pt>
    <dgm:pt modelId="{C0C8F4AC-B3C7-4B05-8765-568E9515DC30}">
      <dgm:prSet/>
      <dgm:spPr/>
      <dgm:t>
        <a:bodyPr/>
        <a:lstStyle/>
        <a:p>
          <a:endParaRPr lang="en-US" dirty="0"/>
        </a:p>
      </dgm:t>
    </dgm:pt>
    <dgm:pt modelId="{D1C97757-6BA4-4B68-A130-460C9C626AC8}" type="parTrans" cxnId="{49D4DF78-2223-4340-8CAD-86DCB7B3DB5B}">
      <dgm:prSet/>
      <dgm:spPr/>
      <dgm:t>
        <a:bodyPr/>
        <a:lstStyle/>
        <a:p>
          <a:endParaRPr lang="en-US"/>
        </a:p>
      </dgm:t>
    </dgm:pt>
    <dgm:pt modelId="{0DAF12EB-1B0D-48BB-BE30-6C2D9F1DB94A}" type="sibTrans" cxnId="{49D4DF78-2223-4340-8CAD-86DCB7B3DB5B}">
      <dgm:prSet/>
      <dgm:spPr/>
      <dgm:t>
        <a:bodyPr/>
        <a:lstStyle/>
        <a:p>
          <a:endParaRPr lang="en-US"/>
        </a:p>
      </dgm:t>
    </dgm:pt>
    <dgm:pt modelId="{40CA2694-9173-424F-8D3F-AD65692C8751}">
      <dgm:prSet/>
      <dgm:spPr/>
      <dgm:t>
        <a:bodyPr/>
        <a:lstStyle/>
        <a:p>
          <a:r>
            <a:rPr lang="en-US" dirty="0"/>
            <a:t>Teachers’ attitudes about family engagement</a:t>
          </a:r>
        </a:p>
      </dgm:t>
    </dgm:pt>
    <dgm:pt modelId="{421DB596-336A-47EC-9262-1AB3C577BE38}" type="parTrans" cxnId="{956F0685-4CAE-482A-A41A-2041E804CDE1}">
      <dgm:prSet/>
      <dgm:spPr/>
      <dgm:t>
        <a:bodyPr/>
        <a:lstStyle/>
        <a:p>
          <a:endParaRPr lang="en-US"/>
        </a:p>
      </dgm:t>
    </dgm:pt>
    <dgm:pt modelId="{B9A7B3E9-60E6-4ED5-9E3F-6E099EFFDD2F}" type="sibTrans" cxnId="{956F0685-4CAE-482A-A41A-2041E804CDE1}">
      <dgm:prSet/>
      <dgm:spPr/>
      <dgm:t>
        <a:bodyPr/>
        <a:lstStyle/>
        <a:p>
          <a:endParaRPr lang="en-US"/>
        </a:p>
      </dgm:t>
    </dgm:pt>
    <dgm:pt modelId="{419A4DAA-1267-44CE-8586-FAA6DBCC5029}">
      <dgm:prSet/>
      <dgm:spPr/>
      <dgm:t>
        <a:bodyPr/>
        <a:lstStyle/>
        <a:p>
          <a:r>
            <a:rPr lang="en-US" dirty="0"/>
            <a:t>Parent-child activities</a:t>
          </a:r>
        </a:p>
      </dgm:t>
    </dgm:pt>
    <dgm:pt modelId="{A47D66C5-82CA-4175-B4F9-2A3A9009BC69}" type="parTrans" cxnId="{4FE0F13F-0871-456E-8862-4363EA848EC5}">
      <dgm:prSet/>
      <dgm:spPr/>
      <dgm:t>
        <a:bodyPr/>
        <a:lstStyle/>
        <a:p>
          <a:endParaRPr lang="en-US"/>
        </a:p>
      </dgm:t>
    </dgm:pt>
    <dgm:pt modelId="{0CC8E507-95E8-425E-9843-18D8269B14C4}" type="sibTrans" cxnId="{4FE0F13F-0871-456E-8862-4363EA848EC5}">
      <dgm:prSet/>
      <dgm:spPr/>
      <dgm:t>
        <a:bodyPr/>
        <a:lstStyle/>
        <a:p>
          <a:endParaRPr lang="en-US"/>
        </a:p>
      </dgm:t>
    </dgm:pt>
    <dgm:pt modelId="{0715AF24-D2E9-475E-BB97-7C86D5B624C3}">
      <dgm:prSet/>
      <dgm:spPr/>
      <dgm:t>
        <a:bodyPr/>
        <a:lstStyle/>
        <a:p>
          <a:r>
            <a:rPr lang="en-US" dirty="0"/>
            <a:t>Parent social events and workshops</a:t>
          </a:r>
        </a:p>
      </dgm:t>
    </dgm:pt>
    <dgm:pt modelId="{BE711562-2C46-46FB-A785-DCC49036238C}" type="parTrans" cxnId="{FB7C7248-B463-420D-A4EF-F83DFBCA902D}">
      <dgm:prSet/>
      <dgm:spPr/>
      <dgm:t>
        <a:bodyPr/>
        <a:lstStyle/>
        <a:p>
          <a:endParaRPr lang="en-US"/>
        </a:p>
      </dgm:t>
    </dgm:pt>
    <dgm:pt modelId="{9C9A55F9-DCD0-4333-ACCA-9520E8E5CBB8}" type="sibTrans" cxnId="{FB7C7248-B463-420D-A4EF-F83DFBCA902D}">
      <dgm:prSet/>
      <dgm:spPr/>
      <dgm:t>
        <a:bodyPr/>
        <a:lstStyle/>
        <a:p>
          <a:endParaRPr lang="en-US"/>
        </a:p>
      </dgm:t>
    </dgm:pt>
    <dgm:pt modelId="{DEBC480B-E938-46C0-856A-8F444C125760}">
      <dgm:prSet/>
      <dgm:spPr/>
      <dgm:t>
        <a:bodyPr/>
        <a:lstStyle/>
        <a:p>
          <a:r>
            <a:rPr lang="en-US" dirty="0"/>
            <a:t>Opportunities for volunteering</a:t>
          </a:r>
        </a:p>
      </dgm:t>
    </dgm:pt>
    <dgm:pt modelId="{9282221C-B56C-4761-8876-174B050F2612}" type="parTrans" cxnId="{70B588D9-8F19-4C76-BCFC-E7CAA53BC79C}">
      <dgm:prSet/>
      <dgm:spPr/>
      <dgm:t>
        <a:bodyPr/>
        <a:lstStyle/>
        <a:p>
          <a:endParaRPr lang="en-US"/>
        </a:p>
      </dgm:t>
    </dgm:pt>
    <dgm:pt modelId="{2124239C-74D3-44B2-8ADA-944A5DD822A1}" type="sibTrans" cxnId="{70B588D9-8F19-4C76-BCFC-E7CAA53BC79C}">
      <dgm:prSet/>
      <dgm:spPr/>
      <dgm:t>
        <a:bodyPr/>
        <a:lstStyle/>
        <a:p>
          <a:endParaRPr lang="en-US"/>
        </a:p>
      </dgm:t>
    </dgm:pt>
    <dgm:pt modelId="{7159C93A-6539-428F-A904-DE01F240F475}">
      <dgm:prSet/>
      <dgm:spPr/>
      <dgm:t>
        <a:bodyPr/>
        <a:lstStyle/>
        <a:p>
          <a:r>
            <a:rPr lang="en-US" dirty="0"/>
            <a:t>Community events</a:t>
          </a:r>
        </a:p>
      </dgm:t>
    </dgm:pt>
    <dgm:pt modelId="{8FB1B9B0-80D0-4534-9DF0-075E1BEB85AC}" type="parTrans" cxnId="{A94B4B1A-117A-4BE1-B54C-6F860ED2138C}">
      <dgm:prSet/>
      <dgm:spPr/>
      <dgm:t>
        <a:bodyPr/>
        <a:lstStyle/>
        <a:p>
          <a:endParaRPr lang="en-US"/>
        </a:p>
      </dgm:t>
    </dgm:pt>
    <dgm:pt modelId="{1093312A-5644-485A-8250-0BAB946C627E}" type="sibTrans" cxnId="{A94B4B1A-117A-4BE1-B54C-6F860ED2138C}">
      <dgm:prSet/>
      <dgm:spPr/>
      <dgm:t>
        <a:bodyPr/>
        <a:lstStyle/>
        <a:p>
          <a:endParaRPr lang="en-US"/>
        </a:p>
      </dgm:t>
    </dgm:pt>
    <dgm:pt modelId="{11D7ADE3-C6F7-402E-886F-1007B15338DA}">
      <dgm:prSet/>
      <dgm:spPr/>
      <dgm:t>
        <a:bodyPr/>
        <a:lstStyle/>
        <a:p>
          <a:r>
            <a:rPr lang="en-US" dirty="0"/>
            <a:t>Referrals to social services</a:t>
          </a:r>
        </a:p>
      </dgm:t>
    </dgm:pt>
    <dgm:pt modelId="{F572833C-8F76-45BA-8870-E4987553B152}" type="parTrans" cxnId="{FA26E88A-55CA-46A9-A60F-FF01B58847B4}">
      <dgm:prSet/>
      <dgm:spPr/>
      <dgm:t>
        <a:bodyPr/>
        <a:lstStyle/>
        <a:p>
          <a:endParaRPr lang="en-US"/>
        </a:p>
      </dgm:t>
    </dgm:pt>
    <dgm:pt modelId="{F7B333C0-3103-4CF8-8033-35E52D23C312}" type="sibTrans" cxnId="{FA26E88A-55CA-46A9-A60F-FF01B58847B4}">
      <dgm:prSet/>
      <dgm:spPr/>
      <dgm:t>
        <a:bodyPr/>
        <a:lstStyle/>
        <a:p>
          <a:endParaRPr lang="en-US"/>
        </a:p>
      </dgm:t>
    </dgm:pt>
    <dgm:pt modelId="{0154F61D-D2FD-C748-9B30-7BA7B8A9DF08}">
      <dgm:prSet/>
      <dgm:spPr/>
      <dgm:t>
        <a:bodyPr/>
        <a:lstStyle/>
        <a:p>
          <a:r>
            <a:rPr lang="en-US" dirty="0"/>
            <a:t>Teachers’ knowledge of families</a:t>
          </a:r>
        </a:p>
      </dgm:t>
    </dgm:pt>
    <dgm:pt modelId="{AE1DDF66-C314-0E47-9A66-7C290CEE956C}" type="parTrans" cxnId="{87083531-9061-984A-901A-5CA59D5EFDC3}">
      <dgm:prSet/>
      <dgm:spPr/>
      <dgm:t>
        <a:bodyPr/>
        <a:lstStyle/>
        <a:p>
          <a:endParaRPr lang="en-US"/>
        </a:p>
      </dgm:t>
    </dgm:pt>
    <dgm:pt modelId="{9C77B7FF-EF3E-6549-B517-C5D659CD664A}" type="sibTrans" cxnId="{87083531-9061-984A-901A-5CA59D5EFDC3}">
      <dgm:prSet/>
      <dgm:spPr/>
      <dgm:t>
        <a:bodyPr/>
        <a:lstStyle/>
        <a:p>
          <a:endParaRPr lang="en-US"/>
        </a:p>
      </dgm:t>
    </dgm:pt>
    <dgm:pt modelId="{843D8A66-2BA5-4360-97D1-7036F4194CD8}" type="pres">
      <dgm:prSet presAssocID="{D007FAC2-C5CC-4A5C-ACC1-93A41CB22F55}" presName="composite" presStyleCnt="0">
        <dgm:presLayoutVars>
          <dgm:chMax val="1"/>
          <dgm:dir/>
          <dgm:resizeHandles val="exact"/>
        </dgm:presLayoutVars>
      </dgm:prSet>
      <dgm:spPr/>
      <dgm:t>
        <a:bodyPr/>
        <a:lstStyle/>
        <a:p>
          <a:endParaRPr lang="en-US"/>
        </a:p>
      </dgm:t>
    </dgm:pt>
    <dgm:pt modelId="{5F48C4AF-3438-4746-B24C-2311C74F670A}" type="pres">
      <dgm:prSet presAssocID="{F2556482-09A5-4B5F-887F-23CF4B039858}" presName="roof" presStyleLbl="dkBgShp" presStyleIdx="0" presStyleCnt="2" custScaleY="47143" custLinFactNeighborY="26108"/>
      <dgm:spPr/>
      <dgm:t>
        <a:bodyPr/>
        <a:lstStyle/>
        <a:p>
          <a:endParaRPr lang="en-US"/>
        </a:p>
      </dgm:t>
    </dgm:pt>
    <dgm:pt modelId="{03B513BC-D6B6-49BA-9890-7CE52F4B6CE7}" type="pres">
      <dgm:prSet presAssocID="{F2556482-09A5-4B5F-887F-23CF4B039858}" presName="pillars" presStyleCnt="0"/>
      <dgm:spPr/>
    </dgm:pt>
    <dgm:pt modelId="{70EDCD57-CFDA-442D-8F44-DDB8A31DE8E1}" type="pres">
      <dgm:prSet presAssocID="{F2556482-09A5-4B5F-887F-23CF4B039858}" presName="pillar1" presStyleLbl="node1" presStyleIdx="0" presStyleCnt="3" custScaleX="103226" custScaleY="100001" custLinFactNeighborX="-610" custLinFactNeighborY="-1051">
        <dgm:presLayoutVars>
          <dgm:bulletEnabled val="1"/>
        </dgm:presLayoutVars>
      </dgm:prSet>
      <dgm:spPr/>
      <dgm:t>
        <a:bodyPr/>
        <a:lstStyle/>
        <a:p>
          <a:endParaRPr lang="en-US"/>
        </a:p>
      </dgm:t>
    </dgm:pt>
    <dgm:pt modelId="{5EDBE9DA-A96A-40C5-A914-B08F762F1C6B}" type="pres">
      <dgm:prSet presAssocID="{239D1136-F2FA-4A5E-BC65-1137C06E013A}" presName="pillarX" presStyleLbl="node1" presStyleIdx="1" presStyleCnt="3" custLinFactNeighborY="-1189">
        <dgm:presLayoutVars>
          <dgm:bulletEnabled val="1"/>
        </dgm:presLayoutVars>
      </dgm:prSet>
      <dgm:spPr/>
      <dgm:t>
        <a:bodyPr/>
        <a:lstStyle/>
        <a:p>
          <a:endParaRPr lang="en-US"/>
        </a:p>
      </dgm:t>
    </dgm:pt>
    <dgm:pt modelId="{F2866589-248E-4047-9ACE-8DD091E2EEEE}" type="pres">
      <dgm:prSet presAssocID="{2BD4D304-D975-4738-8C4B-869BA5ABBB30}" presName="pillarX" presStyleLbl="node1" presStyleIdx="2" presStyleCnt="3" custLinFactNeighborX="91" custLinFactNeighborY="-1051">
        <dgm:presLayoutVars>
          <dgm:bulletEnabled val="1"/>
        </dgm:presLayoutVars>
      </dgm:prSet>
      <dgm:spPr/>
      <dgm:t>
        <a:bodyPr/>
        <a:lstStyle/>
        <a:p>
          <a:endParaRPr lang="en-US"/>
        </a:p>
      </dgm:t>
    </dgm:pt>
    <dgm:pt modelId="{32590C57-DA71-4E69-B35D-5E3031F8FA91}" type="pres">
      <dgm:prSet presAssocID="{F2556482-09A5-4B5F-887F-23CF4B039858}" presName="base" presStyleLbl="dkBgShp" presStyleIdx="1" presStyleCnt="2"/>
      <dgm:spPr/>
    </dgm:pt>
  </dgm:ptLst>
  <dgm:cxnLst>
    <dgm:cxn modelId="{42657B9B-F158-4430-ABC5-F51B05941E77}" srcId="{2BD4D304-D975-4738-8C4B-869BA5ABBB30}" destId="{DD638686-4538-46E7-A28B-2FFCBED14648}" srcOrd="0" destOrd="0" parTransId="{2D6BF54C-F481-4627-B7DD-7AC662FCBD7A}" sibTransId="{59C54C84-A0D2-4EE1-A8E4-0A952C713B79}"/>
    <dgm:cxn modelId="{2269179D-338E-2042-8CAF-1FE94DCCD385}" type="presOf" srcId="{0154F61D-D2FD-C748-9B30-7BA7B8A9DF08}" destId="{70EDCD57-CFDA-442D-8F44-DDB8A31DE8E1}" srcOrd="0" destOrd="2" presId="urn:microsoft.com/office/officeart/2005/8/layout/hList3"/>
    <dgm:cxn modelId="{0D31B83F-D533-6244-9FEC-AEACC3FFAF1E}" type="presOf" srcId="{C0C8F4AC-B3C7-4B05-8765-568E9515DC30}" destId="{F2866589-248E-4047-9ACE-8DD091E2EEEE}" srcOrd="0" destOrd="4" presId="urn:microsoft.com/office/officeart/2005/8/layout/hList3"/>
    <dgm:cxn modelId="{8E07760E-62A3-5B4E-83ED-ADACC2F46CD5}" type="presOf" srcId="{7159C93A-6539-428F-A904-DE01F240F475}" destId="{5EDBE9DA-A96A-40C5-A914-B08F762F1C6B}" srcOrd="0" destOrd="4" presId="urn:microsoft.com/office/officeart/2005/8/layout/hList3"/>
    <dgm:cxn modelId="{806B509D-6B97-4FB7-A6AF-AD194236DF1F}" srcId="{F2556482-09A5-4B5F-887F-23CF4B039858}" destId="{2BD4D304-D975-4738-8C4B-869BA5ABBB30}" srcOrd="2" destOrd="0" parTransId="{2E667C12-9B9A-4268-A291-E21B53D89D49}" sibTransId="{A7083656-DC86-4BF1-AFED-EDC5CC532708}"/>
    <dgm:cxn modelId="{D10FF9B4-E719-A94C-933E-F059B757011C}" type="presOf" srcId="{41CC7FC0-8E0B-483A-BD36-0CD72F18C1D8}" destId="{F2866589-248E-4047-9ACE-8DD091E2EEEE}" srcOrd="0" destOrd="2" presId="urn:microsoft.com/office/officeart/2005/8/layout/hList3"/>
    <dgm:cxn modelId="{6DCAC77C-E9CD-2843-96C8-07A9A61C4DF1}" type="presOf" srcId="{11D7ADE3-C6F7-402E-886F-1007B15338DA}" destId="{F2866589-248E-4047-9ACE-8DD091E2EEEE}" srcOrd="0" destOrd="3" presId="urn:microsoft.com/office/officeart/2005/8/layout/hList3"/>
    <dgm:cxn modelId="{D073B1BC-DB85-4E2D-907C-7EBA2D424272}" srcId="{F2556482-09A5-4B5F-887F-23CF4B039858}" destId="{0A6E222C-B682-4638-8B64-7AB8905B95AD}" srcOrd="0" destOrd="0" parTransId="{3D9AC35B-4F32-400F-ACD4-1233A14FD8B1}" sibTransId="{77ACE66B-5A64-428C-8E21-7AD65F94BE57}"/>
    <dgm:cxn modelId="{BB6F1DAA-691B-4FCA-B795-B4E131B84A72}" srcId="{F2556482-09A5-4B5F-887F-23CF4B039858}" destId="{239D1136-F2FA-4A5E-BC65-1137C06E013A}" srcOrd="1" destOrd="0" parTransId="{1FB7AB08-FA37-4806-807C-6541069D0C65}" sibTransId="{DBBC3E2F-8B3E-44B1-844D-CCE7B46605C7}"/>
    <dgm:cxn modelId="{DB8AFA20-6AD0-1D43-8BAC-85C63453EA48}" type="presOf" srcId="{BB6DAC85-137F-49B9-9E73-5105BDC7AA43}" destId="{70EDCD57-CFDA-442D-8F44-DDB8A31DE8E1}" srcOrd="0" destOrd="1" presId="urn:microsoft.com/office/officeart/2005/8/layout/hList3"/>
    <dgm:cxn modelId="{FB7C7248-B463-420D-A4EF-F83DFBCA902D}" srcId="{239D1136-F2FA-4A5E-BC65-1137C06E013A}" destId="{0715AF24-D2E9-475E-BB97-7C86D5B624C3}" srcOrd="2" destOrd="0" parTransId="{BE711562-2C46-46FB-A785-DCC49036238C}" sibTransId="{9C9A55F9-DCD0-4333-ACCA-9520E8E5CBB8}"/>
    <dgm:cxn modelId="{28243247-523F-C64E-BAC9-CE1E14F57EB1}" type="presOf" srcId="{2BD4D304-D975-4738-8C4B-869BA5ABBB30}" destId="{F2866589-248E-4047-9ACE-8DD091E2EEEE}" srcOrd="0" destOrd="0" presId="urn:microsoft.com/office/officeart/2005/8/layout/hList3"/>
    <dgm:cxn modelId="{75C5B75F-3928-4970-9CAD-404FACDE88AF}" srcId="{2BD4D304-D975-4738-8C4B-869BA5ABBB30}" destId="{41CC7FC0-8E0B-483A-BD36-0CD72F18C1D8}" srcOrd="1" destOrd="0" parTransId="{C489FB7A-4CF2-4CA6-853D-6A9BBC2786AA}" sibTransId="{09214545-7EA5-4EEE-AA00-CA1D93CD7217}"/>
    <dgm:cxn modelId="{EC92EAEB-1E5E-0D49-8FF4-819AE5B516EA}" type="presOf" srcId="{419A4DAA-1267-44CE-8586-FAA6DBCC5029}" destId="{5EDBE9DA-A96A-40C5-A914-B08F762F1C6B}" srcOrd="0" destOrd="2" presId="urn:microsoft.com/office/officeart/2005/8/layout/hList3"/>
    <dgm:cxn modelId="{CD3659C3-5CE8-4AFE-8EE9-D7939DF85FB4}" srcId="{D007FAC2-C5CC-4A5C-ACC1-93A41CB22F55}" destId="{F2556482-09A5-4B5F-887F-23CF4B039858}" srcOrd="0" destOrd="0" parTransId="{874E2833-160A-487A-85BC-13F0B20FE05C}" sibTransId="{CB5FA2E0-479E-4FD1-8847-355858B67E66}"/>
    <dgm:cxn modelId="{87083531-9061-984A-901A-5CA59D5EFDC3}" srcId="{0A6E222C-B682-4638-8B64-7AB8905B95AD}" destId="{0154F61D-D2FD-C748-9B30-7BA7B8A9DF08}" srcOrd="1" destOrd="0" parTransId="{AE1DDF66-C314-0E47-9A66-7C290CEE956C}" sibTransId="{9C77B7FF-EF3E-6549-B517-C5D659CD664A}"/>
    <dgm:cxn modelId="{4FE0F13F-0871-456E-8862-4363EA848EC5}" srcId="{239D1136-F2FA-4A5E-BC65-1137C06E013A}" destId="{419A4DAA-1267-44CE-8586-FAA6DBCC5029}" srcOrd="1" destOrd="0" parTransId="{A47D66C5-82CA-4175-B4F9-2A3A9009BC69}" sibTransId="{0CC8E507-95E8-425E-9843-18D8269B14C4}"/>
    <dgm:cxn modelId="{F4049565-2203-6B48-B871-C20F2D0FB59F}" type="presOf" srcId="{40CA2694-9173-424F-8D3F-AD65692C8751}" destId="{70EDCD57-CFDA-442D-8F44-DDB8A31DE8E1}" srcOrd="0" destOrd="3" presId="urn:microsoft.com/office/officeart/2005/8/layout/hList3"/>
    <dgm:cxn modelId="{0657C69C-54EF-4FB2-A36D-A462CD7BC4E5}" srcId="{239D1136-F2FA-4A5E-BC65-1137C06E013A}" destId="{12E8CFD6-E4D6-477F-9CDF-46DE00D9B955}" srcOrd="4" destOrd="0" parTransId="{478A2F3A-27CC-46E7-8A74-2B286D43B778}" sibTransId="{7A4FCD2A-616A-47BF-B7A3-B7EA3F343E70}"/>
    <dgm:cxn modelId="{956F0685-4CAE-482A-A41A-2041E804CDE1}" srcId="{0A6E222C-B682-4638-8B64-7AB8905B95AD}" destId="{40CA2694-9173-424F-8D3F-AD65692C8751}" srcOrd="2" destOrd="0" parTransId="{421DB596-336A-47EC-9262-1AB3C577BE38}" sibTransId="{B9A7B3E9-60E6-4ED5-9E3F-6E099EFFDD2F}"/>
    <dgm:cxn modelId="{FA26E88A-55CA-46A9-A60F-FF01B58847B4}" srcId="{2BD4D304-D975-4738-8C4B-869BA5ABBB30}" destId="{11D7ADE3-C6F7-402E-886F-1007B15338DA}" srcOrd="2" destOrd="0" parTransId="{F572833C-8F76-45BA-8870-E4987553B152}" sibTransId="{F7B333C0-3103-4CF8-8033-35E52D23C312}"/>
    <dgm:cxn modelId="{324CFEEC-19A9-1745-88B6-D7AD1201B34B}" type="presOf" srcId="{239D1136-F2FA-4A5E-BC65-1137C06E013A}" destId="{5EDBE9DA-A96A-40C5-A914-B08F762F1C6B}" srcOrd="0" destOrd="0" presId="urn:microsoft.com/office/officeart/2005/8/layout/hList3"/>
    <dgm:cxn modelId="{FFAB85B3-4191-BF41-B809-886EDEB3A903}" type="presOf" srcId="{12E8CFD6-E4D6-477F-9CDF-46DE00D9B955}" destId="{5EDBE9DA-A96A-40C5-A914-B08F762F1C6B}" srcOrd="0" destOrd="5" presId="urn:microsoft.com/office/officeart/2005/8/layout/hList3"/>
    <dgm:cxn modelId="{FBBBFE9C-520D-8144-A3F2-F12B0BB72CA8}" type="presOf" srcId="{DD638686-4538-46E7-A28B-2FFCBED14648}" destId="{F2866589-248E-4047-9ACE-8DD091E2EEEE}" srcOrd="0" destOrd="1" presId="urn:microsoft.com/office/officeart/2005/8/layout/hList3"/>
    <dgm:cxn modelId="{49D4DF78-2223-4340-8CAD-86DCB7B3DB5B}" srcId="{2BD4D304-D975-4738-8C4B-869BA5ABBB30}" destId="{C0C8F4AC-B3C7-4B05-8765-568E9515DC30}" srcOrd="3" destOrd="0" parTransId="{D1C97757-6BA4-4B68-A130-460C9C626AC8}" sibTransId="{0DAF12EB-1B0D-48BB-BE30-6C2D9F1DB94A}"/>
    <dgm:cxn modelId="{3AD54EDE-2ED3-3F40-9825-9060F7A623FB}" type="presOf" srcId="{F2556482-09A5-4B5F-887F-23CF4B039858}" destId="{5F48C4AF-3438-4746-B24C-2311C74F670A}" srcOrd="0" destOrd="0" presId="urn:microsoft.com/office/officeart/2005/8/layout/hList3"/>
    <dgm:cxn modelId="{538C3210-F202-BD43-8B41-F114EB3F9A0A}" type="presOf" srcId="{0A6E222C-B682-4638-8B64-7AB8905B95AD}" destId="{70EDCD57-CFDA-442D-8F44-DDB8A31DE8E1}" srcOrd="0" destOrd="0" presId="urn:microsoft.com/office/officeart/2005/8/layout/hList3"/>
    <dgm:cxn modelId="{A94B4B1A-117A-4BE1-B54C-6F860ED2138C}" srcId="{239D1136-F2FA-4A5E-BC65-1137C06E013A}" destId="{7159C93A-6539-428F-A904-DE01F240F475}" srcOrd="3" destOrd="0" parTransId="{8FB1B9B0-80D0-4534-9DF0-075E1BEB85AC}" sibTransId="{1093312A-5644-485A-8250-0BAB946C627E}"/>
    <dgm:cxn modelId="{CF4D63C8-70B7-444F-9A09-86CC25DBC4EC}" type="presOf" srcId="{D007FAC2-C5CC-4A5C-ACC1-93A41CB22F55}" destId="{843D8A66-2BA5-4360-97D1-7036F4194CD8}" srcOrd="0" destOrd="0" presId="urn:microsoft.com/office/officeart/2005/8/layout/hList3"/>
    <dgm:cxn modelId="{70B588D9-8F19-4C76-BCFC-E7CAA53BC79C}" srcId="{239D1136-F2FA-4A5E-BC65-1137C06E013A}" destId="{DEBC480B-E938-46C0-856A-8F444C125760}" srcOrd="0" destOrd="0" parTransId="{9282221C-B56C-4761-8876-174B050F2612}" sibTransId="{2124239C-74D3-44B2-8ADA-944A5DD822A1}"/>
    <dgm:cxn modelId="{6A33CD63-DC5B-418F-A5DF-8EE8896A8758}" srcId="{0A6E222C-B682-4638-8B64-7AB8905B95AD}" destId="{BB6DAC85-137F-49B9-9E73-5105BDC7AA43}" srcOrd="0" destOrd="0" parTransId="{0B0451C5-2683-4C60-914A-ED41DEAE2095}" sibTransId="{320AF684-21B8-4186-8834-A3540B4755AA}"/>
    <dgm:cxn modelId="{9A0A7785-82A5-FF49-AD95-27638EB0115C}" type="presOf" srcId="{DEBC480B-E938-46C0-856A-8F444C125760}" destId="{5EDBE9DA-A96A-40C5-A914-B08F762F1C6B}" srcOrd="0" destOrd="1" presId="urn:microsoft.com/office/officeart/2005/8/layout/hList3"/>
    <dgm:cxn modelId="{82B40ED6-B031-EB42-8AAC-01A38F92141B}" type="presOf" srcId="{0715AF24-D2E9-475E-BB97-7C86D5B624C3}" destId="{5EDBE9DA-A96A-40C5-A914-B08F762F1C6B}" srcOrd="0" destOrd="3" presId="urn:microsoft.com/office/officeart/2005/8/layout/hList3"/>
    <dgm:cxn modelId="{BD0068C5-3BCA-9040-8919-8B012C10E7C9}" type="presParOf" srcId="{843D8A66-2BA5-4360-97D1-7036F4194CD8}" destId="{5F48C4AF-3438-4746-B24C-2311C74F670A}" srcOrd="0" destOrd="0" presId="urn:microsoft.com/office/officeart/2005/8/layout/hList3"/>
    <dgm:cxn modelId="{7B4C2636-3B49-EA4B-A70E-6EC696B6666B}" type="presParOf" srcId="{843D8A66-2BA5-4360-97D1-7036F4194CD8}" destId="{03B513BC-D6B6-49BA-9890-7CE52F4B6CE7}" srcOrd="1" destOrd="0" presId="urn:microsoft.com/office/officeart/2005/8/layout/hList3"/>
    <dgm:cxn modelId="{1004211F-06B3-1846-8F55-C3ACA3D6EC6E}" type="presParOf" srcId="{03B513BC-D6B6-49BA-9890-7CE52F4B6CE7}" destId="{70EDCD57-CFDA-442D-8F44-DDB8A31DE8E1}" srcOrd="0" destOrd="0" presId="urn:microsoft.com/office/officeart/2005/8/layout/hList3"/>
    <dgm:cxn modelId="{3FE553A9-0501-DC40-8CC4-3C20B260B94D}" type="presParOf" srcId="{03B513BC-D6B6-49BA-9890-7CE52F4B6CE7}" destId="{5EDBE9DA-A96A-40C5-A914-B08F762F1C6B}" srcOrd="1" destOrd="0" presId="urn:microsoft.com/office/officeart/2005/8/layout/hList3"/>
    <dgm:cxn modelId="{4349F43C-9232-6041-8068-E10E419CA99A}" type="presParOf" srcId="{03B513BC-D6B6-49BA-9890-7CE52F4B6CE7}" destId="{F2866589-248E-4047-9ACE-8DD091E2EEEE}" srcOrd="2" destOrd="0" presId="urn:microsoft.com/office/officeart/2005/8/layout/hList3"/>
    <dgm:cxn modelId="{785E84FF-66C3-4D4B-91D3-A7370D7D05D6}" type="presParOf" srcId="{843D8A66-2BA5-4360-97D1-7036F4194CD8}" destId="{32590C57-DA71-4E69-B35D-5E3031F8FA91}"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48C4AF-3438-4746-B24C-2311C74F670A}">
      <dsp:nvSpPr>
        <dsp:cNvPr id="0" name=""/>
        <dsp:cNvSpPr/>
      </dsp:nvSpPr>
      <dsp:spPr>
        <a:xfrm>
          <a:off x="0" y="798229"/>
          <a:ext cx="9186184" cy="956987"/>
        </a:xfrm>
        <a:prstGeom prst="rect">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n-US" sz="4400" kern="1200" dirty="0"/>
            <a:t>Family Engagement Framework</a:t>
          </a:r>
        </a:p>
      </dsp:txBody>
      <dsp:txXfrm>
        <a:off x="0" y="798229"/>
        <a:ext cx="9186184" cy="956987"/>
      </dsp:txXfrm>
    </dsp:sp>
    <dsp:sp modelId="{70EDCD57-CFDA-442D-8F44-DDB8A31DE8E1}">
      <dsp:nvSpPr>
        <dsp:cNvPr id="0" name=""/>
        <dsp:cNvSpPr/>
      </dsp:nvSpPr>
      <dsp:spPr>
        <a:xfrm>
          <a:off x="0" y="1716898"/>
          <a:ext cx="3125345" cy="4262975"/>
        </a:xfrm>
        <a:prstGeom prst="rect">
          <a:avLst/>
        </a:prstGeom>
        <a:solidFill>
          <a:schemeClr val="accent1">
            <a:alpha val="9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t" anchorCtr="0">
          <a:noAutofit/>
        </a:bodyPr>
        <a:lstStyle/>
        <a:p>
          <a:pPr lvl="0" algn="l" defTabSz="1200150">
            <a:lnSpc>
              <a:spcPct val="90000"/>
            </a:lnSpc>
            <a:spcBef>
              <a:spcPct val="0"/>
            </a:spcBef>
            <a:spcAft>
              <a:spcPct val="35000"/>
            </a:spcAft>
          </a:pPr>
          <a:r>
            <a:rPr lang="en-US" sz="2700" u="sng" kern="1200" dirty="0"/>
            <a:t>Relationships with families</a:t>
          </a:r>
        </a:p>
        <a:p>
          <a:pPr marL="228600" lvl="1" indent="-228600" algn="l" defTabSz="933450">
            <a:lnSpc>
              <a:spcPct val="90000"/>
            </a:lnSpc>
            <a:spcBef>
              <a:spcPct val="0"/>
            </a:spcBef>
            <a:spcAft>
              <a:spcPct val="15000"/>
            </a:spcAft>
            <a:buChar char="••"/>
          </a:pPr>
          <a:r>
            <a:rPr lang="en-US" sz="2100" kern="1200" dirty="0"/>
            <a:t>Two-way communication and collaboration</a:t>
          </a:r>
        </a:p>
        <a:p>
          <a:pPr marL="228600" lvl="1" indent="-228600" algn="l" defTabSz="933450">
            <a:lnSpc>
              <a:spcPct val="90000"/>
            </a:lnSpc>
            <a:spcBef>
              <a:spcPct val="0"/>
            </a:spcBef>
            <a:spcAft>
              <a:spcPct val="15000"/>
            </a:spcAft>
            <a:buChar char="••"/>
          </a:pPr>
          <a:r>
            <a:rPr lang="en-US" sz="2100" kern="1200" dirty="0"/>
            <a:t>Teachers’ knowledge of families</a:t>
          </a:r>
        </a:p>
        <a:p>
          <a:pPr marL="228600" lvl="1" indent="-228600" algn="l" defTabSz="933450">
            <a:lnSpc>
              <a:spcPct val="90000"/>
            </a:lnSpc>
            <a:spcBef>
              <a:spcPct val="0"/>
            </a:spcBef>
            <a:spcAft>
              <a:spcPct val="15000"/>
            </a:spcAft>
            <a:buChar char="••"/>
          </a:pPr>
          <a:r>
            <a:rPr lang="en-US" sz="2100" kern="1200" dirty="0"/>
            <a:t>Teachers’ attitudes about family engagement</a:t>
          </a:r>
        </a:p>
      </dsp:txBody>
      <dsp:txXfrm>
        <a:off x="0" y="1716898"/>
        <a:ext cx="3125345" cy="4262975"/>
      </dsp:txXfrm>
    </dsp:sp>
    <dsp:sp modelId="{5EDBE9DA-A96A-40C5-A914-B08F762F1C6B}">
      <dsp:nvSpPr>
        <dsp:cNvPr id="0" name=""/>
        <dsp:cNvSpPr/>
      </dsp:nvSpPr>
      <dsp:spPr>
        <a:xfrm>
          <a:off x="3128091" y="1711036"/>
          <a:ext cx="3027672" cy="4262932"/>
        </a:xfrm>
        <a:prstGeom prst="rect">
          <a:avLst/>
        </a:prstGeom>
        <a:solidFill>
          <a:schemeClr val="accent1">
            <a:alpha val="90000"/>
            <a:hueOff val="0"/>
            <a:satOff val="0"/>
            <a:lumOff val="0"/>
            <a:alphaOff val="-2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t" anchorCtr="0">
          <a:noAutofit/>
        </a:bodyPr>
        <a:lstStyle/>
        <a:p>
          <a:pPr lvl="0" algn="l" defTabSz="1200150">
            <a:lnSpc>
              <a:spcPct val="90000"/>
            </a:lnSpc>
            <a:spcBef>
              <a:spcPct val="0"/>
            </a:spcBef>
            <a:spcAft>
              <a:spcPct val="35000"/>
            </a:spcAft>
          </a:pPr>
          <a:r>
            <a:rPr lang="en-US" sz="2700" u="sng" kern="1200" dirty="0"/>
            <a:t>Family involvement </a:t>
          </a:r>
        </a:p>
        <a:p>
          <a:pPr marL="228600" lvl="1" indent="-228600" algn="l" defTabSz="933450">
            <a:lnSpc>
              <a:spcPct val="90000"/>
            </a:lnSpc>
            <a:spcBef>
              <a:spcPct val="0"/>
            </a:spcBef>
            <a:spcAft>
              <a:spcPct val="15000"/>
            </a:spcAft>
            <a:buChar char="••"/>
          </a:pPr>
          <a:r>
            <a:rPr lang="en-US" sz="2100" kern="1200" dirty="0"/>
            <a:t>Opportunities for volunteering</a:t>
          </a:r>
        </a:p>
        <a:p>
          <a:pPr marL="228600" lvl="1" indent="-228600" algn="l" defTabSz="933450">
            <a:lnSpc>
              <a:spcPct val="90000"/>
            </a:lnSpc>
            <a:spcBef>
              <a:spcPct val="0"/>
            </a:spcBef>
            <a:spcAft>
              <a:spcPct val="15000"/>
            </a:spcAft>
            <a:buChar char="••"/>
          </a:pPr>
          <a:r>
            <a:rPr lang="en-US" sz="2100" kern="1200" dirty="0"/>
            <a:t>Parent-child activities</a:t>
          </a:r>
        </a:p>
        <a:p>
          <a:pPr marL="228600" lvl="1" indent="-228600" algn="l" defTabSz="933450">
            <a:lnSpc>
              <a:spcPct val="90000"/>
            </a:lnSpc>
            <a:spcBef>
              <a:spcPct val="0"/>
            </a:spcBef>
            <a:spcAft>
              <a:spcPct val="15000"/>
            </a:spcAft>
            <a:buChar char="••"/>
          </a:pPr>
          <a:r>
            <a:rPr lang="en-US" sz="2100" kern="1200" dirty="0"/>
            <a:t>Parent social events and workshops</a:t>
          </a:r>
        </a:p>
        <a:p>
          <a:pPr marL="228600" lvl="1" indent="-228600" algn="l" defTabSz="933450">
            <a:lnSpc>
              <a:spcPct val="90000"/>
            </a:lnSpc>
            <a:spcBef>
              <a:spcPct val="0"/>
            </a:spcBef>
            <a:spcAft>
              <a:spcPct val="15000"/>
            </a:spcAft>
            <a:buChar char="••"/>
          </a:pPr>
          <a:r>
            <a:rPr lang="en-US" sz="2100" kern="1200" dirty="0"/>
            <a:t>Community events</a:t>
          </a:r>
        </a:p>
        <a:p>
          <a:pPr marL="228600" lvl="1" indent="-228600" algn="l" defTabSz="933450">
            <a:lnSpc>
              <a:spcPct val="90000"/>
            </a:lnSpc>
            <a:spcBef>
              <a:spcPct val="0"/>
            </a:spcBef>
            <a:spcAft>
              <a:spcPct val="15000"/>
            </a:spcAft>
            <a:buChar char="••"/>
          </a:pPr>
          <a:endParaRPr lang="en-US" sz="2100" kern="1200" dirty="0"/>
        </a:p>
      </dsp:txBody>
      <dsp:txXfrm>
        <a:off x="3128091" y="1711036"/>
        <a:ext cx="3027672" cy="4262932"/>
      </dsp:txXfrm>
    </dsp:sp>
    <dsp:sp modelId="{F2866589-248E-4047-9ACE-8DD091E2EEEE}">
      <dsp:nvSpPr>
        <dsp:cNvPr id="0" name=""/>
        <dsp:cNvSpPr/>
      </dsp:nvSpPr>
      <dsp:spPr>
        <a:xfrm>
          <a:off x="6158511" y="1716919"/>
          <a:ext cx="3027672" cy="4262932"/>
        </a:xfrm>
        <a:prstGeom prst="rect">
          <a:avLst/>
        </a:prstGeom>
        <a:solidFill>
          <a:schemeClr val="accent1">
            <a:alpha val="90000"/>
            <a:hueOff val="0"/>
            <a:satOff val="0"/>
            <a:lumOff val="0"/>
            <a:alphaOff val="-4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t" anchorCtr="0">
          <a:noAutofit/>
        </a:bodyPr>
        <a:lstStyle/>
        <a:p>
          <a:pPr lvl="0" algn="l" defTabSz="1200150">
            <a:lnSpc>
              <a:spcPct val="90000"/>
            </a:lnSpc>
            <a:spcBef>
              <a:spcPct val="0"/>
            </a:spcBef>
            <a:spcAft>
              <a:spcPct val="35000"/>
            </a:spcAft>
          </a:pPr>
          <a:r>
            <a:rPr lang="en-US" sz="2700" u="sng" kern="1200" dirty="0"/>
            <a:t>Family support services</a:t>
          </a:r>
        </a:p>
        <a:p>
          <a:pPr marL="228600" lvl="1" indent="-228600" algn="l" defTabSz="933450">
            <a:lnSpc>
              <a:spcPct val="90000"/>
            </a:lnSpc>
            <a:spcBef>
              <a:spcPct val="0"/>
            </a:spcBef>
            <a:spcAft>
              <a:spcPct val="15000"/>
            </a:spcAft>
            <a:buChar char="••"/>
          </a:pPr>
          <a:r>
            <a:rPr lang="en-US" sz="2100" kern="1200" dirty="0"/>
            <a:t>Direct provision of support services (parent education, mental health services)</a:t>
          </a:r>
        </a:p>
        <a:p>
          <a:pPr marL="228600" lvl="1" indent="-228600" algn="l" defTabSz="933450">
            <a:lnSpc>
              <a:spcPct val="90000"/>
            </a:lnSpc>
            <a:spcBef>
              <a:spcPct val="0"/>
            </a:spcBef>
            <a:spcAft>
              <a:spcPct val="15000"/>
            </a:spcAft>
            <a:buChar char="••"/>
          </a:pPr>
          <a:r>
            <a:rPr lang="en-US" sz="2100" kern="1200" dirty="0"/>
            <a:t>Connections to community resources</a:t>
          </a:r>
        </a:p>
        <a:p>
          <a:pPr marL="228600" lvl="1" indent="-228600" algn="l" defTabSz="933450">
            <a:lnSpc>
              <a:spcPct val="90000"/>
            </a:lnSpc>
            <a:spcBef>
              <a:spcPct val="0"/>
            </a:spcBef>
            <a:spcAft>
              <a:spcPct val="15000"/>
            </a:spcAft>
            <a:buChar char="••"/>
          </a:pPr>
          <a:r>
            <a:rPr lang="en-US" sz="2100" kern="1200" dirty="0"/>
            <a:t>Referrals to social services</a:t>
          </a:r>
        </a:p>
        <a:p>
          <a:pPr marL="228600" lvl="1" indent="-228600" algn="l" defTabSz="933450">
            <a:lnSpc>
              <a:spcPct val="90000"/>
            </a:lnSpc>
            <a:spcBef>
              <a:spcPct val="0"/>
            </a:spcBef>
            <a:spcAft>
              <a:spcPct val="15000"/>
            </a:spcAft>
            <a:buChar char="••"/>
          </a:pPr>
          <a:endParaRPr lang="en-US" sz="2100" kern="1200" dirty="0"/>
        </a:p>
      </dsp:txBody>
      <dsp:txXfrm>
        <a:off x="6158511" y="1716919"/>
        <a:ext cx="3027672" cy="4262932"/>
      </dsp:txXfrm>
    </dsp:sp>
    <dsp:sp modelId="{32590C57-DA71-4E69-B35D-5E3031F8FA91}">
      <dsp:nvSpPr>
        <dsp:cNvPr id="0" name=""/>
        <dsp:cNvSpPr/>
      </dsp:nvSpPr>
      <dsp:spPr>
        <a:xfrm>
          <a:off x="0" y="6024655"/>
          <a:ext cx="9186184" cy="473659"/>
        </a:xfrm>
        <a:prstGeom prst="rect">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0.04016</cdr:x>
      <cdr:y>0.08436</cdr:y>
    </cdr:from>
    <cdr:to>
      <cdr:x>0.08959</cdr:x>
      <cdr:y>0.13912</cdr:y>
    </cdr:to>
    <cdr:sp macro="" textlink="">
      <cdr:nvSpPr>
        <cdr:cNvPr id="2" name="TextBox 1"/>
        <cdr:cNvSpPr txBox="1"/>
      </cdr:nvSpPr>
      <cdr:spPr>
        <a:xfrm xmlns:a="http://schemas.openxmlformats.org/drawingml/2006/main">
          <a:off x="220133" y="474133"/>
          <a:ext cx="270934" cy="30777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400" dirty="0"/>
            <a:t>%</a:t>
          </a:r>
        </a:p>
      </cdr:txBody>
    </cdr:sp>
  </cdr:relSizeAnchor>
</c:userShapes>
</file>

<file path=ppt/drawings/drawing2.xml><?xml version="1.0" encoding="utf-8"?>
<c:userShapes xmlns:c="http://schemas.openxmlformats.org/drawingml/2006/chart">
  <cdr:relSizeAnchor xmlns:cdr="http://schemas.openxmlformats.org/drawingml/2006/chartDrawing">
    <cdr:from>
      <cdr:x>0.03706</cdr:x>
      <cdr:y>0.07837</cdr:y>
    </cdr:from>
    <cdr:to>
      <cdr:x>0.08648</cdr:x>
      <cdr:y>0.13313</cdr:y>
    </cdr:to>
    <cdr:sp macro="" textlink="">
      <cdr:nvSpPr>
        <cdr:cNvPr id="2" name="TextBox 1"/>
        <cdr:cNvSpPr txBox="1"/>
      </cdr:nvSpPr>
      <cdr:spPr>
        <a:xfrm xmlns:a="http://schemas.openxmlformats.org/drawingml/2006/main">
          <a:off x="196658" y="415369"/>
          <a:ext cx="262247" cy="29023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a:t>%</a:t>
          </a:r>
        </a:p>
      </cdr:txBody>
    </cdr:sp>
  </cdr:relSizeAnchor>
</c:userShapes>
</file>

<file path=ppt/drawings/drawing3.xml><?xml version="1.0" encoding="utf-8"?>
<c:userShapes xmlns:c="http://schemas.openxmlformats.org/drawingml/2006/chart">
  <cdr:relSizeAnchor xmlns:cdr="http://schemas.openxmlformats.org/drawingml/2006/chartDrawing">
    <cdr:from>
      <cdr:x>0.04012</cdr:x>
      <cdr:y>0.13851</cdr:y>
    </cdr:from>
    <cdr:to>
      <cdr:x>0.08951</cdr:x>
      <cdr:y>0.19324</cdr:y>
    </cdr:to>
    <cdr:sp macro="" textlink="">
      <cdr:nvSpPr>
        <cdr:cNvPr id="2" name="TextBox 1"/>
        <cdr:cNvSpPr txBox="1"/>
      </cdr:nvSpPr>
      <cdr:spPr>
        <a:xfrm xmlns:a="http://schemas.openxmlformats.org/drawingml/2006/main">
          <a:off x="220134" y="778933"/>
          <a:ext cx="270934" cy="30777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a:t>%</a:t>
          </a:r>
        </a:p>
      </cdr:txBody>
    </cdr:sp>
  </cdr:relSizeAnchor>
  <cdr:relSizeAnchor xmlns:cdr="http://schemas.openxmlformats.org/drawingml/2006/chartDrawing">
    <cdr:from>
      <cdr:x>0.81481</cdr:x>
      <cdr:y>0.77777</cdr:y>
    </cdr:from>
    <cdr:to>
      <cdr:x>0.87037</cdr:x>
      <cdr:y>0.84729</cdr:y>
    </cdr:to>
    <cdr:sp macro="" textlink="">
      <cdr:nvSpPr>
        <cdr:cNvPr id="3" name="TextBox 2"/>
        <cdr:cNvSpPr txBox="1"/>
      </cdr:nvSpPr>
      <cdr:spPr>
        <a:xfrm xmlns:a="http://schemas.openxmlformats.org/drawingml/2006/main">
          <a:off x="4470400" y="4131735"/>
          <a:ext cx="304800"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a:t>*</a:t>
          </a:r>
        </a:p>
      </cdr:txBody>
    </cdr:sp>
  </cdr:relSizeAnchor>
</c:userShapes>
</file>

<file path=ppt/drawings/drawing4.xml><?xml version="1.0" encoding="utf-8"?>
<c:userShapes xmlns:c="http://schemas.openxmlformats.org/drawingml/2006/chart">
  <cdr:relSizeAnchor xmlns:cdr="http://schemas.openxmlformats.org/drawingml/2006/chartDrawing">
    <cdr:from>
      <cdr:x>0.03704</cdr:x>
      <cdr:y>0.1355</cdr:y>
    </cdr:from>
    <cdr:to>
      <cdr:x>0.08642</cdr:x>
      <cdr:y>0.19023</cdr:y>
    </cdr:to>
    <cdr:sp macro="" textlink="">
      <cdr:nvSpPr>
        <cdr:cNvPr id="2" name="TextBox 1"/>
        <cdr:cNvSpPr txBox="1"/>
      </cdr:nvSpPr>
      <cdr:spPr>
        <a:xfrm xmlns:a="http://schemas.openxmlformats.org/drawingml/2006/main">
          <a:off x="203199" y="762001"/>
          <a:ext cx="270934" cy="30777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a:t>%</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DE4D92-193E-F34D-808A-FBAF8749B611}" type="datetimeFigureOut">
              <a:rPr lang="en-US" smtClean="0"/>
              <a:t>4/24/2018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858560-664A-584A-8A5C-5E427463D341}" type="slidenum">
              <a:rPr lang="en-US" smtClean="0"/>
              <a:t>‹#›</a:t>
            </a:fld>
            <a:endParaRPr lang="en-US"/>
          </a:p>
        </p:txBody>
      </p:sp>
    </p:spTree>
    <p:extLst>
      <p:ext uri="{BB962C8B-B14F-4D97-AF65-F5344CB8AC3E}">
        <p14:creationId xmlns:p14="http://schemas.microsoft.com/office/powerpoint/2010/main" val="2366408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70858560-664A-584A-8A5C-5E427463D341}" type="slidenum">
              <a:rPr lang="en-US" smtClean="0"/>
              <a:t>1</a:t>
            </a:fld>
            <a:endParaRPr lang="en-US"/>
          </a:p>
        </p:txBody>
      </p:sp>
    </p:spTree>
    <p:extLst>
      <p:ext uri="{BB962C8B-B14F-4D97-AF65-F5344CB8AC3E}">
        <p14:creationId xmlns:p14="http://schemas.microsoft.com/office/powerpoint/2010/main" val="556935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858560-664A-584A-8A5C-5E427463D341}" type="slidenum">
              <a:rPr lang="en-US" smtClean="0"/>
              <a:t>13</a:t>
            </a:fld>
            <a:endParaRPr lang="en-US"/>
          </a:p>
        </p:txBody>
      </p:sp>
    </p:spTree>
    <p:extLst>
      <p:ext uri="{BB962C8B-B14F-4D97-AF65-F5344CB8AC3E}">
        <p14:creationId xmlns:p14="http://schemas.microsoft.com/office/powerpoint/2010/main" val="41507486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858560-664A-584A-8A5C-5E427463D341}" type="slidenum">
              <a:rPr lang="en-US" smtClean="0"/>
              <a:t>14</a:t>
            </a:fld>
            <a:endParaRPr lang="en-US"/>
          </a:p>
        </p:txBody>
      </p:sp>
    </p:spTree>
    <p:extLst>
      <p:ext uri="{BB962C8B-B14F-4D97-AF65-F5344CB8AC3E}">
        <p14:creationId xmlns:p14="http://schemas.microsoft.com/office/powerpoint/2010/main" val="501916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858560-664A-584A-8A5C-5E427463D341}" type="slidenum">
              <a:rPr lang="en-US" smtClean="0"/>
              <a:t>2</a:t>
            </a:fld>
            <a:endParaRPr lang="en-US"/>
          </a:p>
        </p:txBody>
      </p:sp>
    </p:spTree>
    <p:extLst>
      <p:ext uri="{BB962C8B-B14F-4D97-AF65-F5344CB8AC3E}">
        <p14:creationId xmlns:p14="http://schemas.microsoft.com/office/powerpoint/2010/main" val="17420268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858560-664A-584A-8A5C-5E427463D341}" type="slidenum">
              <a:rPr lang="en-US" smtClean="0"/>
              <a:t>3</a:t>
            </a:fld>
            <a:endParaRPr lang="en-US"/>
          </a:p>
        </p:txBody>
      </p:sp>
    </p:spTree>
    <p:extLst>
      <p:ext uri="{BB962C8B-B14F-4D97-AF65-F5344CB8AC3E}">
        <p14:creationId xmlns:p14="http://schemas.microsoft.com/office/powerpoint/2010/main" val="4697753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858560-664A-584A-8A5C-5E427463D341}" type="slidenum">
              <a:rPr lang="en-US" smtClean="0"/>
              <a:t>5</a:t>
            </a:fld>
            <a:endParaRPr lang="en-US"/>
          </a:p>
        </p:txBody>
      </p:sp>
    </p:spTree>
    <p:extLst>
      <p:ext uri="{BB962C8B-B14F-4D97-AF65-F5344CB8AC3E}">
        <p14:creationId xmlns:p14="http://schemas.microsoft.com/office/powerpoint/2010/main" val="893170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858560-664A-584A-8A5C-5E427463D341}" type="slidenum">
              <a:rPr lang="en-US" smtClean="0"/>
              <a:t>6</a:t>
            </a:fld>
            <a:endParaRPr lang="en-US"/>
          </a:p>
        </p:txBody>
      </p:sp>
    </p:spTree>
    <p:extLst>
      <p:ext uri="{BB962C8B-B14F-4D97-AF65-F5344CB8AC3E}">
        <p14:creationId xmlns:p14="http://schemas.microsoft.com/office/powerpoint/2010/main" val="41118379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858560-664A-584A-8A5C-5E427463D341}" type="slidenum">
              <a:rPr lang="en-US" smtClean="0"/>
              <a:t>8</a:t>
            </a:fld>
            <a:endParaRPr lang="en-US"/>
          </a:p>
        </p:txBody>
      </p:sp>
    </p:spTree>
    <p:extLst>
      <p:ext uri="{BB962C8B-B14F-4D97-AF65-F5344CB8AC3E}">
        <p14:creationId xmlns:p14="http://schemas.microsoft.com/office/powerpoint/2010/main" val="7591079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70858560-664A-584A-8A5C-5E427463D341}" type="slidenum">
              <a:rPr lang="en-US" smtClean="0"/>
              <a:t>9</a:t>
            </a:fld>
            <a:endParaRPr lang="en-US"/>
          </a:p>
        </p:txBody>
      </p:sp>
    </p:spTree>
    <p:extLst>
      <p:ext uri="{BB962C8B-B14F-4D97-AF65-F5344CB8AC3E}">
        <p14:creationId xmlns:p14="http://schemas.microsoft.com/office/powerpoint/2010/main" val="33959133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70858560-664A-584A-8A5C-5E427463D341}" type="slidenum">
              <a:rPr lang="en-US" smtClean="0"/>
              <a:t>10</a:t>
            </a:fld>
            <a:endParaRPr lang="en-US"/>
          </a:p>
        </p:txBody>
      </p:sp>
    </p:spTree>
    <p:extLst>
      <p:ext uri="{BB962C8B-B14F-4D97-AF65-F5344CB8AC3E}">
        <p14:creationId xmlns:p14="http://schemas.microsoft.com/office/powerpoint/2010/main" val="23839815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858560-664A-584A-8A5C-5E427463D341}" type="slidenum">
              <a:rPr lang="en-US" smtClean="0"/>
              <a:t>12</a:t>
            </a:fld>
            <a:endParaRPr lang="en-US"/>
          </a:p>
        </p:txBody>
      </p:sp>
    </p:spTree>
    <p:extLst>
      <p:ext uri="{BB962C8B-B14F-4D97-AF65-F5344CB8AC3E}">
        <p14:creationId xmlns:p14="http://schemas.microsoft.com/office/powerpoint/2010/main" val="3491729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atin typeface="Avenir LT Pro 35 Light" panose="020B0402020203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atin typeface="Avenir LT Pro 35 Light" panose="020B04020202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4B23EDE-4370-4ACA-961D-E2A082013109}" type="datetimeFigureOut">
              <a:rPr lang="en-US" smtClean="0"/>
              <a:t>4/24/2018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4CE21-6D22-424B-ABBB-DAD6F8C6911F}" type="slidenum">
              <a:rPr lang="en-US" smtClean="0"/>
              <a:t>‹#›</a:t>
            </a:fld>
            <a:endParaRPr lang="en-US"/>
          </a:p>
        </p:txBody>
      </p:sp>
    </p:spTree>
    <p:extLst>
      <p:ext uri="{BB962C8B-B14F-4D97-AF65-F5344CB8AC3E}">
        <p14:creationId xmlns:p14="http://schemas.microsoft.com/office/powerpoint/2010/main" val="201509382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lstStyle>
            <a:lvl1pPr>
              <a:defRPr>
                <a:solidFill>
                  <a:schemeClr val="accent3">
                    <a:lumMod val="75000"/>
                    <a:lumOff val="25000"/>
                  </a:schemeClr>
                </a:solidFill>
                <a:latin typeface="Avenir LT Pro 35 Light" panose="020B0402020203020204" pitchFamily="34" charset="0"/>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Avenir LT Pro 35 Light" panose="020B0402020203020204" pitchFamily="34" charset="0"/>
              </a:defRPr>
            </a:lvl1pPr>
            <a:lvl2pPr>
              <a:defRPr>
                <a:latin typeface="Avenir LT Pro 35 Light" panose="020B0402020203020204" pitchFamily="34" charset="0"/>
              </a:defRPr>
            </a:lvl2pPr>
            <a:lvl3pPr>
              <a:defRPr>
                <a:latin typeface="Avenir LT Pro 35 Light" panose="020B0402020203020204" pitchFamily="34" charset="0"/>
              </a:defRPr>
            </a:lvl3pPr>
            <a:lvl4pPr>
              <a:defRPr>
                <a:latin typeface="Avenir LT Pro 35 Light" panose="020B0402020203020204" pitchFamily="34" charset="0"/>
              </a:defRPr>
            </a:lvl4pPr>
            <a:lvl5pPr>
              <a:defRPr>
                <a:latin typeface="Avenir LT Pro 35 Light" panose="020B0402020203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B23EDE-4370-4ACA-961D-E2A082013109}" type="datetimeFigureOut">
              <a:rPr lang="en-US" smtClean="0"/>
              <a:t>4/24/2018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4CE21-6D22-424B-ABBB-DAD6F8C6911F}" type="slidenum">
              <a:rPr lang="en-US" smtClean="0"/>
              <a:t>‹#›</a:t>
            </a:fld>
            <a:endParaRPr lang="en-US"/>
          </a:p>
        </p:txBody>
      </p:sp>
    </p:spTree>
    <p:extLst>
      <p:ext uri="{BB962C8B-B14F-4D97-AF65-F5344CB8AC3E}">
        <p14:creationId xmlns:p14="http://schemas.microsoft.com/office/powerpoint/2010/main" val="583913441"/>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lvl1pPr>
              <a:defRPr>
                <a:solidFill>
                  <a:schemeClr val="accent3">
                    <a:lumMod val="75000"/>
                    <a:lumOff val="25000"/>
                  </a:schemeClr>
                </a:solidFill>
                <a:latin typeface="Avenir LT Pro 35 Light" panose="020B0402020203020204" pitchFamily="34" charset="0"/>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lvl1pPr>
              <a:defRPr>
                <a:latin typeface="Avenir LT Pro 35 Light" panose="020B0402020203020204" pitchFamily="34" charset="0"/>
              </a:defRPr>
            </a:lvl1pPr>
            <a:lvl2pPr>
              <a:defRPr>
                <a:latin typeface="Avenir LT Pro 35 Light" panose="020B0402020203020204" pitchFamily="34" charset="0"/>
              </a:defRPr>
            </a:lvl2pPr>
            <a:lvl3pPr>
              <a:defRPr>
                <a:latin typeface="Avenir LT Pro 35 Light" panose="020B0402020203020204" pitchFamily="34" charset="0"/>
              </a:defRPr>
            </a:lvl3pPr>
            <a:lvl4pPr>
              <a:defRPr>
                <a:latin typeface="Avenir LT Pro 35 Light" panose="020B0402020203020204" pitchFamily="34" charset="0"/>
              </a:defRPr>
            </a:lvl4pPr>
            <a:lvl5pPr>
              <a:defRPr>
                <a:latin typeface="Avenir LT Pro 35 Light" panose="020B0402020203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B23EDE-4370-4ACA-961D-E2A082013109}" type="datetimeFigureOut">
              <a:rPr lang="en-US" smtClean="0"/>
              <a:t>4/24/2018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4CE21-6D22-424B-ABBB-DAD6F8C6911F}" type="slidenum">
              <a:rPr lang="en-US" smtClean="0"/>
              <a:t>‹#›</a:t>
            </a:fld>
            <a:endParaRPr lang="en-US"/>
          </a:p>
        </p:txBody>
      </p:sp>
    </p:spTree>
    <p:extLst>
      <p:ext uri="{BB962C8B-B14F-4D97-AF65-F5344CB8AC3E}">
        <p14:creationId xmlns:p14="http://schemas.microsoft.com/office/powerpoint/2010/main" val="3207426452"/>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1284" y="0"/>
            <a:ext cx="10515600" cy="1325563"/>
          </a:xfrm>
        </p:spPr>
        <p:txBody>
          <a:bodyPr/>
          <a:lstStyle>
            <a:lvl1pPr>
              <a:defRPr>
                <a:solidFill>
                  <a:schemeClr val="accent3">
                    <a:lumMod val="75000"/>
                    <a:lumOff val="25000"/>
                  </a:schemeClr>
                </a:solidFill>
                <a:latin typeface="Avenir LT Pro 35 Light" panose="020B040202020302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Avenir LT Pro 35 Light" panose="020B0402020203020204" pitchFamily="34" charset="0"/>
              </a:defRPr>
            </a:lvl1pPr>
            <a:lvl2pPr>
              <a:defRPr>
                <a:latin typeface="Avenir LT Pro 35 Light" panose="020B0402020203020204" pitchFamily="34" charset="0"/>
              </a:defRPr>
            </a:lvl2pPr>
            <a:lvl3pPr>
              <a:defRPr>
                <a:latin typeface="Avenir LT Pro 35 Light" panose="020B0402020203020204" pitchFamily="34" charset="0"/>
              </a:defRPr>
            </a:lvl3pPr>
            <a:lvl4pPr>
              <a:defRPr>
                <a:latin typeface="Avenir LT Pro 35 Light" panose="020B0402020203020204" pitchFamily="34" charset="0"/>
              </a:defRPr>
            </a:lvl4pPr>
            <a:lvl5pPr>
              <a:defRPr>
                <a:latin typeface="Avenir LT Pro 35 Light" panose="020B0402020203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B23EDE-4370-4ACA-961D-E2A082013109}" type="datetimeFigureOut">
              <a:rPr lang="en-US" smtClean="0"/>
              <a:t>4/24/2018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4CE21-6D22-424B-ABBB-DAD6F8C6911F}" type="slidenum">
              <a:rPr lang="en-US" smtClean="0"/>
              <a:t>‹#›</a:t>
            </a:fld>
            <a:endParaRPr lang="en-US"/>
          </a:p>
        </p:txBody>
      </p:sp>
    </p:spTree>
    <p:extLst>
      <p:ext uri="{BB962C8B-B14F-4D97-AF65-F5344CB8AC3E}">
        <p14:creationId xmlns:p14="http://schemas.microsoft.com/office/powerpoint/2010/main" val="569688838"/>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chemeClr val="accent3">
                    <a:lumMod val="75000"/>
                    <a:lumOff val="25000"/>
                  </a:schemeClr>
                </a:solidFill>
                <a:latin typeface="Avenir LT Pro 35 Light" panose="020B040202020302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Avenir LT Pro 35 Light" panose="020B04020202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4B23EDE-4370-4ACA-961D-E2A082013109}" type="datetimeFigureOut">
              <a:rPr lang="en-US" smtClean="0"/>
              <a:t>4/24/2018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4CE21-6D22-424B-ABBB-DAD6F8C6911F}" type="slidenum">
              <a:rPr lang="en-US" smtClean="0"/>
              <a:t>‹#›</a:t>
            </a:fld>
            <a:endParaRPr lang="en-US"/>
          </a:p>
        </p:txBody>
      </p:sp>
    </p:spTree>
    <p:extLst>
      <p:ext uri="{BB962C8B-B14F-4D97-AF65-F5344CB8AC3E}">
        <p14:creationId xmlns:p14="http://schemas.microsoft.com/office/powerpoint/2010/main" val="69674994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lumMod val="75000"/>
                    <a:lumOff val="25000"/>
                  </a:schemeClr>
                </a:solidFill>
                <a:latin typeface="Avenir LT Pro 35 Light" panose="020B040202020302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lvl1pPr>
              <a:defRPr>
                <a:latin typeface="Avenir LT Pro 35 Light" panose="020B0402020203020204" pitchFamily="34" charset="0"/>
              </a:defRPr>
            </a:lvl1pPr>
            <a:lvl2pPr>
              <a:defRPr>
                <a:latin typeface="Avenir LT Pro 35 Light" panose="020B0402020203020204" pitchFamily="34" charset="0"/>
              </a:defRPr>
            </a:lvl2pPr>
            <a:lvl3pPr>
              <a:defRPr>
                <a:latin typeface="Avenir LT Pro 35 Light" panose="020B0402020203020204" pitchFamily="34" charset="0"/>
              </a:defRPr>
            </a:lvl3pPr>
            <a:lvl4pPr>
              <a:defRPr>
                <a:latin typeface="Avenir LT Pro 35 Light" panose="020B0402020203020204" pitchFamily="34" charset="0"/>
              </a:defRPr>
            </a:lvl4pPr>
            <a:lvl5pPr>
              <a:defRPr>
                <a:latin typeface="Avenir LT Pro 35 Light" panose="020B0402020203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a:latin typeface="Avenir LT Pro 35 Light" panose="020B0402020203020204" pitchFamily="34" charset="0"/>
              </a:defRPr>
            </a:lvl1pPr>
            <a:lvl2pPr>
              <a:defRPr>
                <a:latin typeface="Avenir LT Pro 35 Light" panose="020B0402020203020204" pitchFamily="34" charset="0"/>
              </a:defRPr>
            </a:lvl2pPr>
            <a:lvl3pPr>
              <a:defRPr>
                <a:latin typeface="Avenir LT Pro 35 Light" panose="020B0402020203020204" pitchFamily="34" charset="0"/>
              </a:defRPr>
            </a:lvl3pPr>
            <a:lvl4pPr>
              <a:defRPr>
                <a:latin typeface="Avenir LT Pro 35 Light" panose="020B0402020203020204" pitchFamily="34" charset="0"/>
              </a:defRPr>
            </a:lvl4pPr>
            <a:lvl5pPr>
              <a:defRPr>
                <a:latin typeface="Avenir LT Pro 35 Light" panose="020B0402020203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B23EDE-4370-4ACA-961D-E2A082013109}" type="datetimeFigureOut">
              <a:rPr lang="en-US" smtClean="0"/>
              <a:t>4/24/2018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E4CE21-6D22-424B-ABBB-DAD6F8C6911F}" type="slidenum">
              <a:rPr lang="en-US" smtClean="0"/>
              <a:t>‹#›</a:t>
            </a:fld>
            <a:endParaRPr lang="en-US"/>
          </a:p>
        </p:txBody>
      </p:sp>
    </p:spTree>
    <p:extLst>
      <p:ext uri="{BB962C8B-B14F-4D97-AF65-F5344CB8AC3E}">
        <p14:creationId xmlns:p14="http://schemas.microsoft.com/office/powerpoint/2010/main" val="3978269336"/>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lstStyle>
            <a:lvl1pPr>
              <a:defRPr>
                <a:solidFill>
                  <a:schemeClr val="accent3">
                    <a:lumMod val="75000"/>
                    <a:lumOff val="25000"/>
                  </a:schemeClr>
                </a:solidFill>
                <a:latin typeface="Avenir LT Pro 35 Light" panose="020B040202020302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atin typeface="Avenir LT Pro 35 Light" panose="020B0402020203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lvl1pPr>
              <a:defRPr>
                <a:latin typeface="Avenir LT Pro 35 Light" panose="020B0402020203020204" pitchFamily="34" charset="0"/>
              </a:defRPr>
            </a:lvl1pPr>
            <a:lvl2pPr>
              <a:defRPr>
                <a:latin typeface="Avenir LT Pro 35 Light" panose="020B0402020203020204" pitchFamily="34" charset="0"/>
              </a:defRPr>
            </a:lvl2pPr>
            <a:lvl3pPr>
              <a:defRPr>
                <a:latin typeface="Avenir LT Pro 35 Light" panose="020B0402020203020204" pitchFamily="34" charset="0"/>
              </a:defRPr>
            </a:lvl3pPr>
            <a:lvl4pPr>
              <a:defRPr>
                <a:latin typeface="Avenir LT Pro 35 Light" panose="020B0402020203020204" pitchFamily="34" charset="0"/>
              </a:defRPr>
            </a:lvl4pPr>
            <a:lvl5pPr>
              <a:defRPr>
                <a:latin typeface="Avenir LT Pro 35 Light" panose="020B0402020203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atin typeface="Avenir LT Pro 35 Light" panose="020B0402020203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lvl1pPr>
              <a:defRPr>
                <a:latin typeface="Avenir LT Pro 35 Light" panose="020B0402020203020204" pitchFamily="34" charset="0"/>
              </a:defRPr>
            </a:lvl1pPr>
            <a:lvl2pPr>
              <a:defRPr>
                <a:latin typeface="Avenir LT Pro 35 Light" panose="020B0402020203020204" pitchFamily="34" charset="0"/>
              </a:defRPr>
            </a:lvl2pPr>
            <a:lvl3pPr>
              <a:defRPr>
                <a:latin typeface="Avenir LT Pro 35 Light" panose="020B0402020203020204" pitchFamily="34" charset="0"/>
              </a:defRPr>
            </a:lvl3pPr>
            <a:lvl4pPr>
              <a:defRPr>
                <a:latin typeface="Avenir LT Pro 35 Light" panose="020B0402020203020204" pitchFamily="34" charset="0"/>
              </a:defRPr>
            </a:lvl4pPr>
            <a:lvl5pPr>
              <a:defRPr>
                <a:latin typeface="Avenir LT Pro 35 Light" panose="020B0402020203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B23EDE-4370-4ACA-961D-E2A082013109}" type="datetimeFigureOut">
              <a:rPr lang="en-US" smtClean="0"/>
              <a:t>4/24/2018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E4CE21-6D22-424B-ABBB-DAD6F8C6911F}" type="slidenum">
              <a:rPr lang="en-US" smtClean="0"/>
              <a:t>‹#›</a:t>
            </a:fld>
            <a:endParaRPr lang="en-US"/>
          </a:p>
        </p:txBody>
      </p:sp>
    </p:spTree>
    <p:extLst>
      <p:ext uri="{BB962C8B-B14F-4D97-AF65-F5344CB8AC3E}">
        <p14:creationId xmlns:p14="http://schemas.microsoft.com/office/powerpoint/2010/main" val="91922612"/>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lstStyle>
            <a:lvl1pPr>
              <a:defRPr>
                <a:solidFill>
                  <a:schemeClr val="accent3">
                    <a:lumMod val="75000"/>
                    <a:lumOff val="25000"/>
                  </a:schemeClr>
                </a:solidFill>
                <a:latin typeface="Avenir LT Pro 35 Light" panose="020B0402020203020204" pitchFamily="34" charset="0"/>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4B23EDE-4370-4ACA-961D-E2A082013109}" type="datetimeFigureOut">
              <a:rPr lang="en-US" smtClean="0"/>
              <a:t>4/24/2018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E4CE21-6D22-424B-ABBB-DAD6F8C6911F}" type="slidenum">
              <a:rPr lang="en-US" smtClean="0"/>
              <a:t>‹#›</a:t>
            </a:fld>
            <a:endParaRPr lang="en-US"/>
          </a:p>
        </p:txBody>
      </p:sp>
    </p:spTree>
    <p:extLst>
      <p:ext uri="{BB962C8B-B14F-4D97-AF65-F5344CB8AC3E}">
        <p14:creationId xmlns:p14="http://schemas.microsoft.com/office/powerpoint/2010/main" val="1403821892"/>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B23EDE-4370-4ACA-961D-E2A082013109}" type="datetimeFigureOut">
              <a:rPr lang="en-US" smtClean="0"/>
              <a:t>4/24/2018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E4CE21-6D22-424B-ABBB-DAD6F8C6911F}" type="slidenum">
              <a:rPr lang="en-US" smtClean="0"/>
              <a:t>‹#›</a:t>
            </a:fld>
            <a:endParaRPr lang="en-US"/>
          </a:p>
        </p:txBody>
      </p:sp>
    </p:spTree>
    <p:extLst>
      <p:ext uri="{BB962C8B-B14F-4D97-AF65-F5344CB8AC3E}">
        <p14:creationId xmlns:p14="http://schemas.microsoft.com/office/powerpoint/2010/main" val="3909619287"/>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solidFill>
                  <a:schemeClr val="accent3">
                    <a:lumMod val="75000"/>
                    <a:lumOff val="25000"/>
                  </a:schemeClr>
                </a:solidFill>
                <a:latin typeface="Avenir LT Pro 35 Light" panose="020B0402020203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atin typeface="Avenir LT Pro 35 Light" panose="020B0402020203020204" pitchFamily="34" charset="0"/>
              </a:defRPr>
            </a:lvl1pPr>
            <a:lvl2pPr>
              <a:defRPr sz="2800">
                <a:latin typeface="Avenir LT Pro 35 Light" panose="020B0402020203020204" pitchFamily="34" charset="0"/>
              </a:defRPr>
            </a:lvl2pPr>
            <a:lvl3pPr>
              <a:defRPr sz="2400">
                <a:latin typeface="Avenir LT Pro 35 Light" panose="020B0402020203020204" pitchFamily="34" charset="0"/>
              </a:defRPr>
            </a:lvl3pPr>
            <a:lvl4pPr>
              <a:defRPr sz="2000">
                <a:latin typeface="Avenir LT Pro 35 Light" panose="020B0402020203020204" pitchFamily="34" charset="0"/>
              </a:defRPr>
            </a:lvl4pPr>
            <a:lvl5pPr>
              <a:defRPr sz="2000">
                <a:latin typeface="Avenir LT Pro 35 Light" panose="020B0402020203020204" pitchFamily="34" charset="0"/>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atin typeface="Avenir LT Pro 35 Light" panose="020B0402020203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4B23EDE-4370-4ACA-961D-E2A082013109}" type="datetimeFigureOut">
              <a:rPr lang="en-US" smtClean="0"/>
              <a:t>4/24/2018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E4CE21-6D22-424B-ABBB-DAD6F8C6911F}" type="slidenum">
              <a:rPr lang="en-US" smtClean="0"/>
              <a:t>‹#›</a:t>
            </a:fld>
            <a:endParaRPr lang="en-US"/>
          </a:p>
        </p:txBody>
      </p:sp>
    </p:spTree>
    <p:extLst>
      <p:ext uri="{BB962C8B-B14F-4D97-AF65-F5344CB8AC3E}">
        <p14:creationId xmlns:p14="http://schemas.microsoft.com/office/powerpoint/2010/main" val="3463550784"/>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solidFill>
                  <a:schemeClr val="accent3">
                    <a:lumMod val="75000"/>
                    <a:lumOff val="25000"/>
                  </a:schemeClr>
                </a:solidFill>
                <a:latin typeface="Avenir LT Pro 35 Light" panose="020B0402020203020204" pitchFamily="34" charset="0"/>
              </a:defRPr>
            </a:lvl1pPr>
          </a:lstStyle>
          <a:p>
            <a:r>
              <a:rPr lang="en-US"/>
              <a:t>Click to edit Master title style</a:t>
            </a:r>
            <a:endParaRPr lang="en-US" dirty="0"/>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atin typeface="Avenir LT Pro 35 Light" panose="020B0402020203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4B23EDE-4370-4ACA-961D-E2A082013109}" type="datetimeFigureOut">
              <a:rPr lang="en-US" smtClean="0"/>
              <a:t>4/24/2018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E4CE21-6D22-424B-ABBB-DAD6F8C6911F}" type="slidenum">
              <a:rPr lang="en-US" smtClean="0"/>
              <a:t>‹#›</a:t>
            </a:fld>
            <a:endParaRPr lang="en-US"/>
          </a:p>
        </p:txBody>
      </p:sp>
    </p:spTree>
    <p:extLst>
      <p:ext uri="{BB962C8B-B14F-4D97-AF65-F5344CB8AC3E}">
        <p14:creationId xmlns:p14="http://schemas.microsoft.com/office/powerpoint/2010/main" val="3423985789"/>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chemeClr val="bg1">
                <a:tint val="93000"/>
                <a:satMod val="150000"/>
                <a:shade val="98000"/>
                <a:lumMod val="102000"/>
              </a:schemeClr>
            </a:gs>
            <a:gs pos="62000">
              <a:schemeClr val="bg1">
                <a:tint val="98000"/>
                <a:satMod val="130000"/>
                <a:shade val="90000"/>
                <a:lumMod val="100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B23EDE-4370-4ACA-961D-E2A082013109}" type="datetimeFigureOut">
              <a:rPr lang="en-US" smtClean="0"/>
              <a:t>4/24/2018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E4CE21-6D22-424B-ABBB-DAD6F8C6911F}" type="slidenum">
              <a:rPr lang="en-US" smtClean="0"/>
              <a:t>‹#›</a:t>
            </a:fld>
            <a:endParaRPr lang="en-US"/>
          </a:p>
        </p:txBody>
      </p:sp>
      <p:pic>
        <p:nvPicPr>
          <p:cNvPr id="10" name="Picture 9"/>
          <p:cNvPicPr>
            <a:picLocks noChangeAspect="1"/>
          </p:cNvPicPr>
          <p:nvPr userDrawn="1"/>
        </p:nvPicPr>
        <p:blipFill>
          <a:blip r:embed="rId13" cstate="print">
            <a:extLst>
              <a:ext uri="{BEBA8EAE-BF5A-486C-A8C5-ECC9F3942E4B}">
                <a14:imgProps xmlns:a14="http://schemas.microsoft.com/office/drawing/2010/main">
                  <a14:imgLayer r:embed="rId14">
                    <a14:imgEffect>
                      <a14:saturation sat="50000"/>
                    </a14:imgEffect>
                  </a14:imgLayer>
                </a14:imgProps>
              </a:ext>
              <a:ext uri="{28A0092B-C50C-407E-A947-70E740481C1C}">
                <a14:useLocalDpi xmlns:a14="http://schemas.microsoft.com/office/drawing/2010/main" val="0"/>
              </a:ext>
            </a:extLst>
          </a:blip>
          <a:stretch>
            <a:fillRect/>
          </a:stretch>
        </p:blipFill>
        <p:spPr>
          <a:xfrm>
            <a:off x="10785062" y="6449233"/>
            <a:ext cx="1275127" cy="272242"/>
          </a:xfrm>
          <a:prstGeom prst="rect">
            <a:avLst/>
          </a:prstGeom>
        </p:spPr>
      </p:pic>
    </p:spTree>
    <p:extLst>
      <p:ext uri="{BB962C8B-B14F-4D97-AF65-F5344CB8AC3E}">
        <p14:creationId xmlns:p14="http://schemas.microsoft.com/office/powerpoint/2010/main" val="32645772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accent3">
              <a:lumMod val="75000"/>
              <a:lumOff val="25000"/>
            </a:schemeClr>
          </a:solidFill>
          <a:latin typeface="Avenir LT Pro 35 Light" panose="020B0402020203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venir LT Pro 35 Light" panose="020B0402020203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venir LT Pro 35 Light" panose="020B0402020203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venir LT Pro 35 Light" panose="020B0402020203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venir LT Pro 35 Light" panose="020B0402020203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venir LT Pro 35 Light" panose="020B04020202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pilarz@wisc.edu"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chart" Target="../charts/char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989E5DA5-0765-B84D-9904-A1E1B887F854}"/>
              </a:ext>
            </a:extLst>
          </p:cNvPr>
          <p:cNvSpPr txBox="1">
            <a:spLocks/>
          </p:cNvSpPr>
          <p:nvPr/>
        </p:nvSpPr>
        <p:spPr>
          <a:xfrm>
            <a:off x="4465332" y="945852"/>
            <a:ext cx="5468646" cy="219439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3">
                    <a:lumMod val="75000"/>
                    <a:lumOff val="25000"/>
                  </a:schemeClr>
                </a:solidFill>
                <a:latin typeface="Avenir LT Pro 35 Light" panose="020B0402020203020204" pitchFamily="34" charset="0"/>
                <a:ea typeface="+mj-ea"/>
                <a:cs typeface="+mj-cs"/>
              </a:defRPr>
            </a:lvl1pPr>
          </a:lstStyle>
          <a:p>
            <a:r>
              <a:rPr lang="en-US" sz="3600" dirty="0">
                <a:solidFill>
                  <a:schemeClr val="accent1">
                    <a:lumMod val="75000"/>
                  </a:schemeClr>
                </a:solidFill>
              </a:rPr>
              <a:t>Family Engagement in Madison’s 4K Program: </a:t>
            </a:r>
            <a:br>
              <a:rPr lang="en-US" sz="3600" dirty="0">
                <a:solidFill>
                  <a:schemeClr val="accent1">
                    <a:lumMod val="75000"/>
                  </a:schemeClr>
                </a:solidFill>
              </a:rPr>
            </a:br>
            <a:r>
              <a:rPr lang="en-US" sz="3600" dirty="0">
                <a:solidFill>
                  <a:schemeClr val="accent1">
                    <a:lumMod val="75000"/>
                  </a:schemeClr>
                </a:solidFill>
              </a:rPr>
              <a:t>Implications for Children’s School Readiness</a:t>
            </a:r>
          </a:p>
        </p:txBody>
      </p:sp>
      <p:sp>
        <p:nvSpPr>
          <p:cNvPr id="6" name="Subtitle 2">
            <a:extLst>
              <a:ext uri="{FF2B5EF4-FFF2-40B4-BE49-F238E27FC236}">
                <a16:creationId xmlns:a16="http://schemas.microsoft.com/office/drawing/2014/main" id="{16CF6D18-316C-FE4A-BC75-6D686C560250}"/>
              </a:ext>
            </a:extLst>
          </p:cNvPr>
          <p:cNvSpPr txBox="1">
            <a:spLocks/>
          </p:cNvSpPr>
          <p:nvPr/>
        </p:nvSpPr>
        <p:spPr>
          <a:xfrm>
            <a:off x="2622920" y="3408699"/>
            <a:ext cx="7543800" cy="153785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venir LT Pro 35 Light" panose="020B0402020203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venir LT Pro 35 Light" panose="020B0402020203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venir LT Pro 35 Light" panose="020B0402020203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venir LT Pro 35 Light" panose="020B0402020203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venir LT Pro 35 Light" panose="020B04020202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spcAft>
                <a:spcPts val="600"/>
              </a:spcAft>
              <a:buFont typeface="Arial" panose="020B0604020202020204" pitchFamily="34" charset="0"/>
              <a:buNone/>
            </a:pPr>
            <a:r>
              <a:rPr lang="en-US" dirty="0"/>
              <a:t>Alejandra Ros Pilarz</a:t>
            </a:r>
          </a:p>
          <a:p>
            <a:pPr marL="0" indent="0" algn="ctr">
              <a:lnSpc>
                <a:spcPct val="100000"/>
              </a:lnSpc>
              <a:spcBef>
                <a:spcPts val="0"/>
              </a:spcBef>
              <a:spcAft>
                <a:spcPts val="600"/>
              </a:spcAft>
              <a:buFont typeface="Arial" panose="020B0604020202020204" pitchFamily="34" charset="0"/>
              <a:buNone/>
            </a:pPr>
            <a:r>
              <a:rPr lang="en-US" dirty="0"/>
              <a:t>University of Wisconsin-Madison</a:t>
            </a:r>
          </a:p>
          <a:p>
            <a:pPr marL="0" indent="0" algn="ctr">
              <a:lnSpc>
                <a:spcPct val="100000"/>
              </a:lnSpc>
              <a:spcBef>
                <a:spcPts val="0"/>
              </a:spcBef>
              <a:spcAft>
                <a:spcPts val="600"/>
              </a:spcAft>
              <a:buFont typeface="Arial" panose="020B0604020202020204" pitchFamily="34" charset="0"/>
              <a:buNone/>
            </a:pPr>
            <a:r>
              <a:rPr lang="en-US" dirty="0"/>
              <a:t>School of Social Work</a:t>
            </a:r>
          </a:p>
          <a:p>
            <a:pPr marL="0" indent="0" algn="ctr">
              <a:buFont typeface="Arial" panose="020B0604020202020204" pitchFamily="34" charset="0"/>
              <a:buNone/>
            </a:pPr>
            <a:endParaRPr lang="en-US" dirty="0"/>
          </a:p>
        </p:txBody>
      </p:sp>
      <p:pic>
        <p:nvPicPr>
          <p:cNvPr id="8" name="Picture 7">
            <a:extLst>
              <a:ext uri="{FF2B5EF4-FFF2-40B4-BE49-F238E27FC236}">
                <a16:creationId xmlns:a16="http://schemas.microsoft.com/office/drawing/2014/main" id="{54910F58-6286-C544-9605-76B65747122C}"/>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2479385" y="945852"/>
            <a:ext cx="1985947" cy="1972206"/>
          </a:xfrm>
          <a:prstGeom prst="rect">
            <a:avLst/>
          </a:prstGeom>
        </p:spPr>
      </p:pic>
      <p:sp>
        <p:nvSpPr>
          <p:cNvPr id="2" name="TextBox 1"/>
          <p:cNvSpPr txBox="1"/>
          <p:nvPr/>
        </p:nvSpPr>
        <p:spPr>
          <a:xfrm>
            <a:off x="4465332" y="5445620"/>
            <a:ext cx="4261104" cy="1292662"/>
          </a:xfrm>
          <a:prstGeom prst="rect">
            <a:avLst/>
          </a:prstGeom>
          <a:noFill/>
        </p:spPr>
        <p:txBody>
          <a:bodyPr wrap="square" rtlCol="0">
            <a:spAutoFit/>
          </a:bodyPr>
          <a:lstStyle/>
          <a:p>
            <a:pPr algn="ctr"/>
            <a:r>
              <a:rPr lang="en-US" sz="2000" dirty="0"/>
              <a:t>Presentation for MEP Research Symposium </a:t>
            </a:r>
          </a:p>
          <a:p>
            <a:pPr algn="ctr"/>
            <a:r>
              <a:rPr lang="en-US" sz="2000" dirty="0"/>
              <a:t>April 26, 2018</a:t>
            </a:r>
          </a:p>
          <a:p>
            <a:pPr algn="ctr"/>
            <a:endParaRPr lang="en-US" dirty="0"/>
          </a:p>
        </p:txBody>
      </p:sp>
    </p:spTree>
    <p:extLst>
      <p:ext uri="{BB962C8B-B14F-4D97-AF65-F5344CB8AC3E}">
        <p14:creationId xmlns:p14="http://schemas.microsoft.com/office/powerpoint/2010/main" val="33923176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297A6-229D-9042-9420-30D42E3534C8}"/>
              </a:ext>
            </a:extLst>
          </p:cNvPr>
          <p:cNvSpPr>
            <a:spLocks noGrp="1"/>
          </p:cNvSpPr>
          <p:nvPr>
            <p:ph type="title"/>
          </p:nvPr>
        </p:nvSpPr>
        <p:spPr>
          <a:xfrm>
            <a:off x="181012" y="0"/>
            <a:ext cx="11322140" cy="1325563"/>
          </a:xfrm>
        </p:spPr>
        <p:txBody>
          <a:bodyPr>
            <a:noAutofit/>
          </a:bodyPr>
          <a:lstStyle/>
          <a:p>
            <a:r>
              <a:rPr lang="en-US" sz="3600" dirty="0">
                <a:solidFill>
                  <a:schemeClr val="accent1">
                    <a:lumMod val="75000"/>
                  </a:schemeClr>
                </a:solidFill>
              </a:rPr>
              <a:t>What are parents’ perspectives on family engagement in 4K? </a:t>
            </a:r>
          </a:p>
        </p:txBody>
      </p:sp>
      <p:sp>
        <p:nvSpPr>
          <p:cNvPr id="3" name="Content Placeholder 2">
            <a:extLst>
              <a:ext uri="{FF2B5EF4-FFF2-40B4-BE49-F238E27FC236}">
                <a16:creationId xmlns:a16="http://schemas.microsoft.com/office/drawing/2014/main" id="{312D543D-B241-BA45-A6CC-AECF31EB36FE}"/>
              </a:ext>
            </a:extLst>
          </p:cNvPr>
          <p:cNvSpPr>
            <a:spLocks noGrp="1"/>
          </p:cNvSpPr>
          <p:nvPr>
            <p:ph idx="1"/>
          </p:nvPr>
        </p:nvSpPr>
        <p:spPr>
          <a:xfrm>
            <a:off x="838199" y="1325562"/>
            <a:ext cx="11015133" cy="5269201"/>
          </a:xfrm>
        </p:spPr>
        <p:txBody>
          <a:bodyPr>
            <a:normAutofit lnSpcReduction="10000"/>
          </a:bodyPr>
          <a:lstStyle/>
          <a:p>
            <a:r>
              <a:rPr lang="en-US" sz="2600" dirty="0"/>
              <a:t>Parental involvement activities like family fun nights helped build a sense of community and supportive relationships between parents</a:t>
            </a:r>
          </a:p>
          <a:p>
            <a:pPr marL="457200" lvl="1" indent="0">
              <a:buNone/>
            </a:pPr>
            <a:r>
              <a:rPr lang="en-US" sz="2000" i="1" dirty="0"/>
              <a:t>“… at the last family fun night one of my daughter’s classmate’s mom was like you know they had such a fun time together, great best friends in class, you know, we should get together for a play date and go to the park and do a picnic or something.”</a:t>
            </a:r>
          </a:p>
          <a:p>
            <a:pPr marL="457200" lvl="1" indent="0">
              <a:buNone/>
            </a:pPr>
            <a:endParaRPr lang="en-US" dirty="0"/>
          </a:p>
          <a:p>
            <a:r>
              <a:rPr lang="en-US" sz="2600" dirty="0"/>
              <a:t>But some parents desired more activities, especially for 4K parents only</a:t>
            </a:r>
          </a:p>
          <a:p>
            <a:pPr marL="457200" lvl="1" indent="0">
              <a:buNone/>
            </a:pPr>
            <a:r>
              <a:rPr lang="en-US" sz="2000" i="1" dirty="0"/>
              <a:t>“A meeting once in a while, a gathering with the parents...I don’t know all of them, honestly. The few I have seen, it is because they have been waiting their turn for the conference or because I see them outside of school, but I don’t really know who they are. I don’t know their names...but we have never spent enough time together to introduce ourselves.”</a:t>
            </a:r>
          </a:p>
          <a:p>
            <a:pPr marL="457200" lvl="1" indent="0">
              <a:buNone/>
            </a:pPr>
            <a:endParaRPr lang="en-US" sz="2000" i="1" dirty="0"/>
          </a:p>
          <a:p>
            <a:r>
              <a:rPr lang="en-US" sz="2600" dirty="0"/>
              <a:t>Scheduling conflicts and language barriers made participation difficult</a:t>
            </a:r>
            <a:endParaRPr lang="en-US" sz="2600" i="1" dirty="0"/>
          </a:p>
          <a:p>
            <a:pPr marL="457200" lvl="1" indent="0">
              <a:buNone/>
            </a:pPr>
            <a:r>
              <a:rPr lang="en-US" sz="2000" i="1" dirty="0"/>
              <a:t>“And then the parent-teacher association has late meetings, too...Because usually, those started like 6 where you're sitting down for dinner at that time and getting ready to go to bed at 7. So even if there’s child care provided then it totally messes up the schedule. And one of the best things for children is to have a schedule.”</a:t>
            </a:r>
          </a:p>
        </p:txBody>
      </p:sp>
    </p:spTree>
    <p:extLst>
      <p:ext uri="{BB962C8B-B14F-4D97-AF65-F5344CB8AC3E}">
        <p14:creationId xmlns:p14="http://schemas.microsoft.com/office/powerpoint/2010/main" val="1254220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ACEB7-9C15-4D4C-93F7-625F20A9AC65}"/>
              </a:ext>
            </a:extLst>
          </p:cNvPr>
          <p:cNvSpPr>
            <a:spLocks noGrp="1"/>
          </p:cNvSpPr>
          <p:nvPr>
            <p:ph type="title"/>
          </p:nvPr>
        </p:nvSpPr>
        <p:spPr>
          <a:xfrm>
            <a:off x="232151" y="0"/>
            <a:ext cx="11490457" cy="1325563"/>
          </a:xfrm>
        </p:spPr>
        <p:txBody>
          <a:bodyPr>
            <a:noAutofit/>
          </a:bodyPr>
          <a:lstStyle/>
          <a:p>
            <a:r>
              <a:rPr lang="en-US" sz="3600" dirty="0">
                <a:solidFill>
                  <a:schemeClr val="accent1">
                    <a:lumMod val="75000"/>
                  </a:schemeClr>
                </a:solidFill>
              </a:rPr>
              <a:t>What are parents’ perspectives on family engagement in 4K? </a:t>
            </a:r>
          </a:p>
        </p:txBody>
      </p:sp>
      <p:sp>
        <p:nvSpPr>
          <p:cNvPr id="3" name="Content Placeholder 2">
            <a:extLst>
              <a:ext uri="{FF2B5EF4-FFF2-40B4-BE49-F238E27FC236}">
                <a16:creationId xmlns:a16="http://schemas.microsoft.com/office/drawing/2014/main" id="{57EEF91F-E561-1B40-AB9B-0B255D1CFC80}"/>
              </a:ext>
            </a:extLst>
          </p:cNvPr>
          <p:cNvSpPr>
            <a:spLocks noGrp="1"/>
          </p:cNvSpPr>
          <p:nvPr>
            <p:ph idx="1"/>
          </p:nvPr>
        </p:nvSpPr>
        <p:spPr>
          <a:xfrm>
            <a:off x="838200" y="1593273"/>
            <a:ext cx="10515600" cy="4942994"/>
          </a:xfrm>
        </p:spPr>
        <p:txBody>
          <a:bodyPr>
            <a:normAutofit fontScale="92500"/>
          </a:bodyPr>
          <a:lstStyle/>
          <a:p>
            <a:pPr>
              <a:lnSpc>
                <a:spcPct val="100000"/>
              </a:lnSpc>
            </a:pPr>
            <a:r>
              <a:rPr lang="en-US" dirty="0"/>
              <a:t>4K programs’ efforts to connect parents to family support services in the community made parents feel welcome and that the program cares about families </a:t>
            </a:r>
          </a:p>
          <a:p>
            <a:pPr marL="457200" lvl="1" indent="0">
              <a:lnSpc>
                <a:spcPct val="100000"/>
              </a:lnSpc>
              <a:buNone/>
            </a:pPr>
            <a:r>
              <a:rPr lang="en-US" sz="2200" i="1" dirty="0"/>
              <a:t>“Yeah, she makes sure that everything, like if you can’t figure out something or you can’t get this done, she’s giving you time, she’s helping you. She’s understanding. She’s not making you feel uncomfortable. Like oh my God. Like say if I’m not going to have this payment. She’s like we’re going to get it together.”</a:t>
            </a:r>
          </a:p>
          <a:p>
            <a:pPr marL="457200" lvl="1" indent="0">
              <a:lnSpc>
                <a:spcPct val="100000"/>
              </a:lnSpc>
              <a:buNone/>
            </a:pPr>
            <a:endParaRPr lang="en-US" sz="2000" dirty="0"/>
          </a:p>
          <a:p>
            <a:pPr>
              <a:lnSpc>
                <a:spcPct val="100000"/>
              </a:lnSpc>
            </a:pPr>
            <a:r>
              <a:rPr lang="en-US" dirty="0"/>
              <a:t>However, some parents reported being unaware of services through their school and expressed need for better communication</a:t>
            </a:r>
          </a:p>
          <a:p>
            <a:pPr marL="457200" lvl="1" indent="0">
              <a:lnSpc>
                <a:spcPct val="100000"/>
              </a:lnSpc>
              <a:buNone/>
            </a:pPr>
            <a:r>
              <a:rPr lang="en-US" sz="2000" i="1" dirty="0"/>
              <a:t>“No, no. Well, nothing that I can remember, no. It’s just that sometimes, the e-mails are in English, I really don’t know. Maybe I have received them, they have come, but I don’t understand all of them.”</a:t>
            </a:r>
            <a:endParaRPr lang="en-US" sz="2000" dirty="0"/>
          </a:p>
          <a:p>
            <a:pPr marL="0" indent="0">
              <a:lnSpc>
                <a:spcPct val="100000"/>
              </a:lnSpc>
              <a:buNone/>
            </a:pPr>
            <a:endParaRPr lang="en-US" dirty="0"/>
          </a:p>
        </p:txBody>
      </p:sp>
    </p:spTree>
    <p:extLst>
      <p:ext uri="{BB962C8B-B14F-4D97-AF65-F5344CB8AC3E}">
        <p14:creationId xmlns:p14="http://schemas.microsoft.com/office/powerpoint/2010/main" val="1698324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D6504-0821-044D-B281-D5E427F4906C}"/>
              </a:ext>
            </a:extLst>
          </p:cNvPr>
          <p:cNvSpPr>
            <a:spLocks noGrp="1"/>
          </p:cNvSpPr>
          <p:nvPr>
            <p:ph type="title"/>
          </p:nvPr>
        </p:nvSpPr>
        <p:spPr>
          <a:xfrm>
            <a:off x="181012" y="18288"/>
            <a:ext cx="10515600" cy="1325563"/>
          </a:xfrm>
        </p:spPr>
        <p:txBody>
          <a:bodyPr>
            <a:noAutofit/>
          </a:bodyPr>
          <a:lstStyle/>
          <a:p>
            <a:r>
              <a:rPr lang="en-US" sz="3600" dirty="0">
                <a:solidFill>
                  <a:schemeClr val="accent1">
                    <a:lumMod val="75000"/>
                  </a:schemeClr>
                </a:solidFill>
              </a:rPr>
              <a:t>Are family engagement practices associated with child attendance and school readiness skills?</a:t>
            </a:r>
          </a:p>
        </p:txBody>
      </p:sp>
      <p:sp>
        <p:nvSpPr>
          <p:cNvPr id="3" name="Content Placeholder 2">
            <a:extLst>
              <a:ext uri="{FF2B5EF4-FFF2-40B4-BE49-F238E27FC236}">
                <a16:creationId xmlns:a16="http://schemas.microsoft.com/office/drawing/2014/main" id="{DAD16289-4D34-7942-94BE-3D9A1389745C}"/>
              </a:ext>
            </a:extLst>
          </p:cNvPr>
          <p:cNvSpPr>
            <a:spLocks noGrp="1"/>
          </p:cNvSpPr>
          <p:nvPr>
            <p:ph idx="1"/>
          </p:nvPr>
        </p:nvSpPr>
        <p:spPr>
          <a:xfrm>
            <a:off x="821266" y="1845733"/>
            <a:ext cx="10515600" cy="4842934"/>
          </a:xfrm>
        </p:spPr>
        <p:txBody>
          <a:bodyPr>
            <a:normAutofit/>
          </a:bodyPr>
          <a:lstStyle/>
          <a:p>
            <a:r>
              <a:rPr lang="en-US" dirty="0"/>
              <a:t>Found few associations between family engagement practices and child outcomes; effects were small in magnitude</a:t>
            </a:r>
          </a:p>
          <a:p>
            <a:r>
              <a:rPr lang="en-US" dirty="0"/>
              <a:t>Teachers’ practices—for communicating with and involving parents—were associated with higher early literacy skills at the end of 4K</a:t>
            </a:r>
          </a:p>
          <a:p>
            <a:r>
              <a:rPr lang="en-US" dirty="0"/>
              <a:t>Site-level practices were not—except that programs’ efforts to connect parents to family support services were associated with higher early literacy skills</a:t>
            </a:r>
          </a:p>
          <a:p>
            <a:r>
              <a:rPr lang="en-US" dirty="0"/>
              <a:t>Associations were smaller (and often not statistically significant) when taking into account children’s fall early literacy scores</a:t>
            </a:r>
          </a:p>
        </p:txBody>
      </p:sp>
    </p:spTree>
    <p:extLst>
      <p:ext uri="{BB962C8B-B14F-4D97-AF65-F5344CB8AC3E}">
        <p14:creationId xmlns:p14="http://schemas.microsoft.com/office/powerpoint/2010/main" val="3364569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16685-CA1B-FB42-A4DE-3FF541301826}"/>
              </a:ext>
            </a:extLst>
          </p:cNvPr>
          <p:cNvSpPr>
            <a:spLocks noGrp="1"/>
          </p:cNvSpPr>
          <p:nvPr>
            <p:ph type="title"/>
          </p:nvPr>
        </p:nvSpPr>
        <p:spPr>
          <a:xfrm>
            <a:off x="272452" y="0"/>
            <a:ext cx="10515600" cy="1325563"/>
          </a:xfrm>
        </p:spPr>
        <p:txBody>
          <a:bodyPr>
            <a:normAutofit/>
          </a:bodyPr>
          <a:lstStyle/>
          <a:p>
            <a:r>
              <a:rPr lang="en-US" sz="3600" dirty="0">
                <a:solidFill>
                  <a:schemeClr val="accent1">
                    <a:lumMod val="75000"/>
                  </a:schemeClr>
                </a:solidFill>
              </a:rPr>
              <a:t>Summary and Implications</a:t>
            </a:r>
          </a:p>
        </p:txBody>
      </p:sp>
      <p:sp>
        <p:nvSpPr>
          <p:cNvPr id="3" name="Content Placeholder 2">
            <a:extLst>
              <a:ext uri="{FF2B5EF4-FFF2-40B4-BE49-F238E27FC236}">
                <a16:creationId xmlns:a16="http://schemas.microsoft.com/office/drawing/2014/main" id="{79479B24-AEAC-7840-B3C6-FFAD90B45828}"/>
              </a:ext>
            </a:extLst>
          </p:cNvPr>
          <p:cNvSpPr>
            <a:spLocks noGrp="1"/>
          </p:cNvSpPr>
          <p:nvPr>
            <p:ph idx="1"/>
          </p:nvPr>
        </p:nvSpPr>
        <p:spPr>
          <a:xfrm>
            <a:off x="838199" y="1117600"/>
            <a:ext cx="10913533" cy="5486399"/>
          </a:xfrm>
        </p:spPr>
        <p:txBody>
          <a:bodyPr>
            <a:normAutofit fontScale="92500" lnSpcReduction="10000"/>
          </a:bodyPr>
          <a:lstStyle/>
          <a:p>
            <a:r>
              <a:rPr lang="en-US" b="1" dirty="0"/>
              <a:t>Regular, two-way communication about child’s learning was...</a:t>
            </a:r>
          </a:p>
          <a:p>
            <a:pPr lvl="1">
              <a:buFont typeface="Courier New"/>
              <a:buChar char="o"/>
            </a:pPr>
            <a:r>
              <a:rPr lang="en-US" dirty="0"/>
              <a:t>frequently reported by teachers </a:t>
            </a:r>
          </a:p>
          <a:p>
            <a:pPr lvl="1">
              <a:buFont typeface="Courier New"/>
              <a:buChar char="o"/>
            </a:pPr>
            <a:r>
              <a:rPr lang="en-US" dirty="0"/>
              <a:t>important to parents for supporting child’s learning</a:t>
            </a:r>
          </a:p>
          <a:p>
            <a:pPr lvl="1">
              <a:buFont typeface="Courier New"/>
              <a:buChar char="o"/>
            </a:pPr>
            <a:r>
              <a:rPr lang="en-US" dirty="0"/>
              <a:t>may be challenging when parents do not regularly visit 4K program </a:t>
            </a:r>
          </a:p>
          <a:p>
            <a:r>
              <a:rPr lang="en-US" b="1" dirty="0"/>
              <a:t>Parental involvement opportunities were...</a:t>
            </a:r>
          </a:p>
          <a:p>
            <a:pPr lvl="1">
              <a:buFont typeface="Courier New"/>
              <a:buChar char="o"/>
            </a:pPr>
            <a:r>
              <a:rPr lang="en-US" dirty="0"/>
              <a:t>more frequently reported at ECE sites</a:t>
            </a:r>
          </a:p>
          <a:p>
            <a:pPr lvl="1">
              <a:buFont typeface="Courier New"/>
              <a:buChar char="o"/>
            </a:pPr>
            <a:r>
              <a:rPr lang="en-US" dirty="0"/>
              <a:t>helpful in building supportive relationships, especially when focused on 4K parents</a:t>
            </a:r>
          </a:p>
          <a:p>
            <a:r>
              <a:rPr lang="en-US" b="1" dirty="0"/>
              <a:t>Connecting parents to social and family support services was...</a:t>
            </a:r>
          </a:p>
          <a:p>
            <a:pPr lvl="1">
              <a:buFont typeface="Courier New"/>
              <a:buChar char="o"/>
            </a:pPr>
            <a:r>
              <a:rPr lang="en-US" dirty="0"/>
              <a:t>somewhat less frequent than other types of practices</a:t>
            </a:r>
          </a:p>
          <a:p>
            <a:pPr lvl="1">
              <a:buFont typeface="Courier New"/>
              <a:buChar char="o"/>
            </a:pPr>
            <a:r>
              <a:rPr lang="en-US" dirty="0"/>
              <a:t>valued by many parents, but parents were often unaware of available services</a:t>
            </a:r>
          </a:p>
          <a:p>
            <a:r>
              <a:rPr lang="en-US" b="1" dirty="0"/>
              <a:t>Non-English speaking parents face unique challenges</a:t>
            </a:r>
          </a:p>
          <a:p>
            <a:pPr lvl="1">
              <a:buFont typeface="Courier New"/>
              <a:buChar char="o"/>
            </a:pPr>
            <a:r>
              <a:rPr lang="en-US" dirty="0"/>
              <a:t>especially when teachers, program staff, and other parents do not speak their language</a:t>
            </a:r>
          </a:p>
          <a:p>
            <a:pPr lvl="1">
              <a:buFont typeface="Courier New"/>
              <a:buChar char="o"/>
            </a:pPr>
            <a:r>
              <a:rPr lang="en-US" dirty="0"/>
              <a:t>75% or fewer programs provide translated materials or interpreters</a:t>
            </a:r>
          </a:p>
        </p:txBody>
      </p:sp>
    </p:spTree>
    <p:extLst>
      <p:ext uri="{BB962C8B-B14F-4D97-AF65-F5344CB8AC3E}">
        <p14:creationId xmlns:p14="http://schemas.microsoft.com/office/powerpoint/2010/main" val="263681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DCDF3-B45C-A847-A421-FCF993A2EAD1}"/>
              </a:ext>
            </a:extLst>
          </p:cNvPr>
          <p:cNvSpPr>
            <a:spLocks noGrp="1"/>
          </p:cNvSpPr>
          <p:nvPr>
            <p:ph type="title"/>
          </p:nvPr>
        </p:nvSpPr>
        <p:spPr>
          <a:xfrm>
            <a:off x="400468" y="0"/>
            <a:ext cx="10515600" cy="1325563"/>
          </a:xfrm>
        </p:spPr>
        <p:txBody>
          <a:bodyPr>
            <a:normAutofit/>
          </a:bodyPr>
          <a:lstStyle/>
          <a:p>
            <a:r>
              <a:rPr lang="en-US" sz="3600" dirty="0">
                <a:solidFill>
                  <a:schemeClr val="accent1">
                    <a:lumMod val="75000"/>
                  </a:schemeClr>
                </a:solidFill>
              </a:rPr>
              <a:t>Acknowledgements</a:t>
            </a:r>
          </a:p>
        </p:txBody>
      </p:sp>
      <p:sp>
        <p:nvSpPr>
          <p:cNvPr id="3" name="Content Placeholder 2">
            <a:extLst>
              <a:ext uri="{FF2B5EF4-FFF2-40B4-BE49-F238E27FC236}">
                <a16:creationId xmlns:a16="http://schemas.microsoft.com/office/drawing/2014/main" id="{4E6543E1-D774-3F4B-ACED-251B7ABE6366}"/>
              </a:ext>
            </a:extLst>
          </p:cNvPr>
          <p:cNvSpPr>
            <a:spLocks noGrp="1"/>
          </p:cNvSpPr>
          <p:nvPr>
            <p:ph idx="1"/>
          </p:nvPr>
        </p:nvSpPr>
        <p:spPr>
          <a:xfrm>
            <a:off x="838200" y="1205345"/>
            <a:ext cx="10515600" cy="4971618"/>
          </a:xfrm>
        </p:spPr>
        <p:txBody>
          <a:bodyPr>
            <a:noAutofit/>
          </a:bodyPr>
          <a:lstStyle/>
          <a:p>
            <a:pPr marL="0" indent="0">
              <a:spcBef>
                <a:spcPts val="0"/>
              </a:spcBef>
              <a:spcAft>
                <a:spcPts val="1200"/>
              </a:spcAft>
              <a:buNone/>
            </a:pPr>
            <a:r>
              <a:rPr lang="en-US" sz="2400" dirty="0"/>
              <a:t>Thank you to the 4K teachers, directors, principals, and parents who participated in this study!</a:t>
            </a:r>
          </a:p>
          <a:p>
            <a:pPr marL="0" indent="0">
              <a:spcBef>
                <a:spcPts val="0"/>
              </a:spcBef>
              <a:spcAft>
                <a:spcPts val="1200"/>
              </a:spcAft>
              <a:buNone/>
            </a:pPr>
            <a:r>
              <a:rPr lang="en-US" sz="2400" dirty="0"/>
              <a:t>This project is being carried out with the support of the Madison Education Partnership with funding from the Wisconsin Center for Education Research.</a:t>
            </a:r>
          </a:p>
          <a:p>
            <a:pPr marL="0" indent="0">
              <a:spcBef>
                <a:spcPts val="0"/>
              </a:spcBef>
              <a:spcAft>
                <a:spcPts val="1200"/>
              </a:spcAft>
              <a:buNone/>
            </a:pPr>
            <a:r>
              <a:rPr lang="en-US" sz="2400" dirty="0"/>
              <a:t>Research Assistants: Ying-Chun Lin and Elizabeth </a:t>
            </a:r>
            <a:r>
              <a:rPr lang="en-US" sz="2400" dirty="0" err="1"/>
              <a:t>Premo</a:t>
            </a:r>
            <a:endParaRPr lang="en-US" sz="2400" dirty="0"/>
          </a:p>
          <a:p>
            <a:pPr marL="0" indent="0">
              <a:spcBef>
                <a:spcPts val="0"/>
              </a:spcBef>
              <a:spcAft>
                <a:spcPts val="1200"/>
              </a:spcAft>
              <a:buNone/>
            </a:pPr>
            <a:r>
              <a:rPr lang="en-US" sz="2400" dirty="0"/>
              <a:t>MMSD, WCER, and MEP project staff: Beth </a:t>
            </a:r>
            <a:r>
              <a:rPr lang="en-US" sz="2400" dirty="0" err="1"/>
              <a:t>Vaade</a:t>
            </a:r>
            <a:r>
              <a:rPr lang="en-US" sz="2400" dirty="0"/>
              <a:t>, Bo McCready, Barbie </a:t>
            </a:r>
            <a:r>
              <a:rPr lang="en-US" sz="2400" dirty="0" err="1"/>
              <a:t>Klawikowski</a:t>
            </a:r>
            <a:r>
              <a:rPr lang="en-US" sz="2400" dirty="0"/>
              <a:t>, Dominique Bradley, </a:t>
            </a:r>
            <a:r>
              <a:rPr lang="en-US" sz="2400" dirty="0" err="1"/>
              <a:t>Jaymes</a:t>
            </a:r>
            <a:r>
              <a:rPr lang="en-US" sz="2400" dirty="0"/>
              <a:t> </a:t>
            </a:r>
            <a:r>
              <a:rPr lang="en-US" sz="2400" dirty="0" err="1"/>
              <a:t>Pyne</a:t>
            </a:r>
            <a:r>
              <a:rPr lang="en-US" sz="2400" dirty="0"/>
              <a:t>, and others</a:t>
            </a:r>
          </a:p>
          <a:p>
            <a:pPr marL="0" indent="0">
              <a:spcBef>
                <a:spcPts val="0"/>
              </a:spcBef>
              <a:spcAft>
                <a:spcPts val="1200"/>
              </a:spcAft>
              <a:buNone/>
            </a:pPr>
            <a:endParaRPr lang="en-US" sz="1400" dirty="0"/>
          </a:p>
          <a:p>
            <a:pPr marL="0" indent="0" algn="ctr">
              <a:spcBef>
                <a:spcPts val="0"/>
              </a:spcBef>
              <a:spcAft>
                <a:spcPts val="1200"/>
              </a:spcAft>
              <a:buNone/>
            </a:pPr>
            <a:r>
              <a:rPr lang="en-US" sz="2400" b="1" dirty="0"/>
              <a:t>Thank you!</a:t>
            </a:r>
          </a:p>
          <a:p>
            <a:pPr marL="0" indent="0" algn="ctr">
              <a:spcBef>
                <a:spcPts val="0"/>
              </a:spcBef>
              <a:spcAft>
                <a:spcPts val="1200"/>
              </a:spcAft>
              <a:buNone/>
            </a:pPr>
            <a:r>
              <a:rPr lang="en-US" sz="2400" dirty="0"/>
              <a:t>Alejandra </a:t>
            </a:r>
            <a:r>
              <a:rPr lang="en-US" sz="2400" dirty="0" err="1"/>
              <a:t>Ros</a:t>
            </a:r>
            <a:r>
              <a:rPr lang="en-US" sz="2400" dirty="0"/>
              <a:t> </a:t>
            </a:r>
            <a:r>
              <a:rPr lang="en-US" sz="2400" dirty="0" err="1"/>
              <a:t>Pilarz</a:t>
            </a:r>
            <a:endParaRPr lang="en-US" sz="2400" dirty="0"/>
          </a:p>
          <a:p>
            <a:pPr marL="0" indent="0" algn="ctr">
              <a:spcAft>
                <a:spcPts val="1200"/>
              </a:spcAft>
              <a:buNone/>
            </a:pPr>
            <a:r>
              <a:rPr lang="en-US" sz="2400" dirty="0">
                <a:hlinkClick r:id="rId3"/>
              </a:rPr>
              <a:t>pilarz@wisc.edu</a:t>
            </a:r>
            <a:r>
              <a:rPr lang="en-US" sz="2400" dirty="0"/>
              <a:t> </a:t>
            </a:r>
          </a:p>
          <a:p>
            <a:pPr marL="0" indent="0">
              <a:spcAft>
                <a:spcPts val="1200"/>
              </a:spcAft>
              <a:buNone/>
            </a:pPr>
            <a:endParaRPr lang="en-US" sz="800" dirty="0"/>
          </a:p>
        </p:txBody>
      </p:sp>
    </p:spTree>
    <p:extLst>
      <p:ext uri="{BB962C8B-B14F-4D97-AF65-F5344CB8AC3E}">
        <p14:creationId xmlns:p14="http://schemas.microsoft.com/office/powerpoint/2010/main" val="9422135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9300" y="219456"/>
            <a:ext cx="10515600" cy="1325563"/>
          </a:xfrm>
        </p:spPr>
        <p:txBody>
          <a:bodyPr>
            <a:normAutofit/>
          </a:bodyPr>
          <a:lstStyle/>
          <a:p>
            <a:r>
              <a:rPr lang="en-US" sz="3600" dirty="0">
                <a:solidFill>
                  <a:schemeClr val="accent1">
                    <a:lumMod val="75000"/>
                  </a:schemeClr>
                </a:solidFill>
              </a:rPr>
              <a:t>Family Engagement and Children’s School Readiness</a:t>
            </a:r>
          </a:p>
        </p:txBody>
      </p:sp>
      <p:sp>
        <p:nvSpPr>
          <p:cNvPr id="3" name="Content Placeholder 2"/>
          <p:cNvSpPr>
            <a:spLocks noGrp="1"/>
          </p:cNvSpPr>
          <p:nvPr>
            <p:ph idx="1"/>
          </p:nvPr>
        </p:nvSpPr>
        <p:spPr/>
        <p:txBody>
          <a:bodyPr/>
          <a:lstStyle/>
          <a:p>
            <a:r>
              <a:rPr lang="en-US" dirty="0"/>
              <a:t>Family engagement is an important component of preschool program quality</a:t>
            </a:r>
          </a:p>
          <a:p>
            <a:r>
              <a:rPr lang="en-US" dirty="0"/>
              <a:t>Stronger family engagement in preschool has been associated with better child cognitive and </a:t>
            </a:r>
            <a:r>
              <a:rPr lang="en-US" dirty="0" err="1"/>
              <a:t>socioemotional</a:t>
            </a:r>
            <a:r>
              <a:rPr lang="en-US" dirty="0"/>
              <a:t> outcomes</a:t>
            </a:r>
          </a:p>
          <a:p>
            <a:r>
              <a:rPr lang="en-US" dirty="0"/>
              <a:t>Family engagement can:</a:t>
            </a:r>
          </a:p>
          <a:p>
            <a:pPr lvl="1">
              <a:buFont typeface="Courier New"/>
              <a:buChar char="o"/>
            </a:pPr>
            <a:r>
              <a:rPr lang="en-US" dirty="0"/>
              <a:t>Increase parents’ knowledge of and support for child’s learning at home</a:t>
            </a:r>
          </a:p>
          <a:p>
            <a:pPr lvl="1">
              <a:buFont typeface="Courier New"/>
              <a:buChar char="o"/>
            </a:pPr>
            <a:r>
              <a:rPr lang="en-US" dirty="0"/>
              <a:t>Strengthen parents’ social networks</a:t>
            </a:r>
          </a:p>
          <a:p>
            <a:pPr lvl="1">
              <a:buFont typeface="Courier New"/>
              <a:buChar char="o"/>
            </a:pPr>
            <a:r>
              <a:rPr lang="en-US" dirty="0"/>
              <a:t>Connect parents to needed resources in the community</a:t>
            </a:r>
          </a:p>
          <a:p>
            <a:pPr lvl="1"/>
            <a:endParaRPr lang="en-US" dirty="0"/>
          </a:p>
          <a:p>
            <a:pPr marL="0" indent="0">
              <a:buNone/>
            </a:pPr>
            <a:endParaRPr lang="en-US" dirty="0"/>
          </a:p>
        </p:txBody>
      </p:sp>
      <p:sp>
        <p:nvSpPr>
          <p:cNvPr id="4" name="TextBox 3"/>
          <p:cNvSpPr txBox="1"/>
          <p:nvPr/>
        </p:nvSpPr>
        <p:spPr>
          <a:xfrm>
            <a:off x="861812" y="6077522"/>
            <a:ext cx="10538303" cy="646331"/>
          </a:xfrm>
          <a:prstGeom prst="rect">
            <a:avLst/>
          </a:prstGeom>
          <a:noFill/>
        </p:spPr>
        <p:txBody>
          <a:bodyPr wrap="square" rtlCol="0">
            <a:spAutoFit/>
          </a:bodyPr>
          <a:lstStyle/>
          <a:p>
            <a:r>
              <a:rPr lang="en-US" dirty="0">
                <a:latin typeface="Avenir Roman"/>
                <a:cs typeface="Avenir Roman"/>
              </a:rPr>
              <a:t>Sources: Ansari &amp; </a:t>
            </a:r>
            <a:r>
              <a:rPr lang="en-US" dirty="0" err="1">
                <a:latin typeface="Avenir Roman"/>
                <a:cs typeface="Avenir Roman"/>
              </a:rPr>
              <a:t>Gershoff</a:t>
            </a:r>
            <a:r>
              <a:rPr lang="en-US" dirty="0">
                <a:latin typeface="Avenir Roman"/>
                <a:cs typeface="Avenir Roman"/>
              </a:rPr>
              <a:t>, 2016; Arnold, </a:t>
            </a:r>
            <a:r>
              <a:rPr lang="en-US" dirty="0" err="1">
                <a:latin typeface="Avenir Roman"/>
                <a:cs typeface="Avenir Roman"/>
              </a:rPr>
              <a:t>Zeljo</a:t>
            </a:r>
            <a:r>
              <a:rPr lang="en-US" dirty="0">
                <a:latin typeface="Avenir Roman"/>
                <a:cs typeface="Avenir Roman"/>
              </a:rPr>
              <a:t>, </a:t>
            </a:r>
            <a:r>
              <a:rPr lang="en-US" dirty="0" err="1">
                <a:latin typeface="Avenir Roman"/>
                <a:cs typeface="Avenir Roman"/>
              </a:rPr>
              <a:t>Doctoroff</a:t>
            </a:r>
            <a:r>
              <a:rPr lang="en-US" dirty="0">
                <a:latin typeface="Avenir Roman"/>
                <a:cs typeface="Avenir Roman"/>
              </a:rPr>
              <a:t>, &amp; Ortiz (2008); </a:t>
            </a:r>
            <a:r>
              <a:rPr lang="en-US" dirty="0" err="1">
                <a:latin typeface="Avenir Roman"/>
                <a:cs typeface="Avenir Roman"/>
              </a:rPr>
              <a:t>Forry</a:t>
            </a:r>
            <a:r>
              <a:rPr lang="en-US" dirty="0">
                <a:latin typeface="Avenir Roman"/>
                <a:cs typeface="Avenir Roman"/>
              </a:rPr>
              <a:t>, </a:t>
            </a:r>
            <a:r>
              <a:rPr lang="en-US" dirty="0" err="1">
                <a:latin typeface="Avenir Roman"/>
                <a:cs typeface="Avenir Roman"/>
              </a:rPr>
              <a:t>Moodie</a:t>
            </a:r>
            <a:r>
              <a:rPr lang="en-US" dirty="0">
                <a:latin typeface="Avenir Roman"/>
                <a:cs typeface="Avenir Roman"/>
              </a:rPr>
              <a:t>, </a:t>
            </a:r>
            <a:r>
              <a:rPr lang="en-US" dirty="0" err="1">
                <a:latin typeface="Avenir Roman"/>
                <a:cs typeface="Avenir Roman"/>
              </a:rPr>
              <a:t>Simkin</a:t>
            </a:r>
            <a:r>
              <a:rPr lang="en-US" dirty="0">
                <a:latin typeface="Avenir Roman"/>
                <a:cs typeface="Avenir Roman"/>
              </a:rPr>
              <a:t>, &amp; Rothenberg (2011); Powell, Son, File, &amp; San Juan, (2010); </a:t>
            </a:r>
            <a:r>
              <a:rPr lang="en-US" dirty="0" err="1">
                <a:latin typeface="Avenir Roman"/>
                <a:cs typeface="Avenir Roman"/>
              </a:rPr>
              <a:t>Sommer</a:t>
            </a:r>
            <a:r>
              <a:rPr lang="en-US" dirty="0">
                <a:latin typeface="Avenir Roman"/>
                <a:cs typeface="Avenir Roman"/>
              </a:rPr>
              <a:t> et al. (2017)</a:t>
            </a:r>
          </a:p>
        </p:txBody>
      </p:sp>
    </p:spTree>
    <p:extLst>
      <p:ext uri="{BB962C8B-B14F-4D97-AF65-F5344CB8AC3E}">
        <p14:creationId xmlns:p14="http://schemas.microsoft.com/office/powerpoint/2010/main" val="23608446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9268722" y="856637"/>
            <a:ext cx="2666270" cy="5710813"/>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Content Placeholder 6"/>
          <p:cNvGraphicFramePr>
            <a:graphicFrameLocks noGrp="1"/>
          </p:cNvGraphicFramePr>
          <p:nvPr>
            <p:ph sz="half" idx="4294967295"/>
            <p:extLst>
              <p:ext uri="{D42A27DB-BD31-4B8C-83A1-F6EECF244321}">
                <p14:modId xmlns:p14="http://schemas.microsoft.com/office/powerpoint/2010/main" val="3571541830"/>
              </p:ext>
            </p:extLst>
          </p:nvPr>
        </p:nvGraphicFramePr>
        <p:xfrm>
          <a:off x="82538" y="54864"/>
          <a:ext cx="9186184" cy="67665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p:cNvSpPr txBox="1"/>
          <p:nvPr/>
        </p:nvSpPr>
        <p:spPr>
          <a:xfrm>
            <a:off x="2348074" y="6028841"/>
            <a:ext cx="5127551" cy="523220"/>
          </a:xfrm>
          <a:prstGeom prst="rect">
            <a:avLst/>
          </a:prstGeom>
          <a:noFill/>
        </p:spPr>
        <p:txBody>
          <a:bodyPr wrap="square" rtlCol="0">
            <a:spAutoFit/>
          </a:bodyPr>
          <a:lstStyle/>
          <a:p>
            <a:pPr algn="ctr"/>
            <a:r>
              <a:rPr lang="en-US" sz="2800" dirty="0">
                <a:solidFill>
                  <a:schemeClr val="bg1"/>
                </a:solidFill>
              </a:rPr>
              <a:t>Center/School Environment </a:t>
            </a:r>
          </a:p>
        </p:txBody>
      </p:sp>
      <p:grpSp>
        <p:nvGrpSpPr>
          <p:cNvPr id="10" name="Group 9"/>
          <p:cNvGrpSpPr/>
          <p:nvPr/>
        </p:nvGrpSpPr>
        <p:grpSpPr>
          <a:xfrm>
            <a:off x="9268721" y="900569"/>
            <a:ext cx="2666271" cy="5389882"/>
            <a:chOff x="9053289" y="830316"/>
            <a:chExt cx="2666271" cy="5389882"/>
          </a:xfrm>
        </p:grpSpPr>
        <p:sp>
          <p:nvSpPr>
            <p:cNvPr id="2" name="TextBox 1"/>
            <p:cNvSpPr txBox="1"/>
            <p:nvPr/>
          </p:nvSpPr>
          <p:spPr>
            <a:xfrm>
              <a:off x="9053290" y="830316"/>
              <a:ext cx="2666270" cy="892552"/>
            </a:xfrm>
            <a:prstGeom prst="rect">
              <a:avLst/>
            </a:prstGeom>
            <a:noFill/>
          </p:spPr>
          <p:txBody>
            <a:bodyPr wrap="square" rtlCol="0">
              <a:spAutoFit/>
            </a:bodyPr>
            <a:lstStyle/>
            <a:p>
              <a:pPr algn="ctr"/>
              <a:r>
                <a:rPr lang="en-US" sz="2000" b="1" dirty="0" smtClean="0">
                  <a:latin typeface="Avenir LT Pro 35 Light" panose="020B0402020203020204" pitchFamily="34" charset="0"/>
                </a:rPr>
                <a:t>6 Standards</a:t>
              </a:r>
            </a:p>
            <a:p>
              <a:pPr algn="ctr"/>
              <a:r>
                <a:rPr lang="en-US" sz="1600" dirty="0" smtClean="0">
                  <a:latin typeface="Avenir LT Pro 35 Light" panose="020B0402020203020204" pitchFamily="34" charset="0"/>
                </a:rPr>
                <a:t>For family &amp; Community </a:t>
              </a:r>
              <a:r>
                <a:rPr lang="en-US" sz="1600" dirty="0">
                  <a:latin typeface="Avenir LT Pro 35 Light" panose="020B0402020203020204" pitchFamily="34" charset="0"/>
                </a:rPr>
                <a:t>E</a:t>
              </a:r>
              <a:r>
                <a:rPr lang="en-US" sz="1600" dirty="0" smtClean="0">
                  <a:latin typeface="Avenir LT Pro 35 Light" panose="020B0402020203020204" pitchFamily="34" charset="0"/>
                </a:rPr>
                <a:t>ngagement in MMSD</a:t>
              </a:r>
            </a:p>
          </p:txBody>
        </p:sp>
        <p:sp>
          <p:nvSpPr>
            <p:cNvPr id="3" name="TextBox 2"/>
            <p:cNvSpPr txBox="1"/>
            <p:nvPr/>
          </p:nvSpPr>
          <p:spPr>
            <a:xfrm>
              <a:off x="9053291" y="1911326"/>
              <a:ext cx="2666269" cy="4308872"/>
            </a:xfrm>
            <a:prstGeom prst="rect">
              <a:avLst/>
            </a:prstGeom>
            <a:noFill/>
          </p:spPr>
          <p:txBody>
            <a:bodyPr wrap="square" rtlCol="0">
              <a:spAutoFit/>
            </a:bodyPr>
            <a:lstStyle/>
            <a:p>
              <a:r>
                <a:rPr lang="en-US" sz="1600" b="1" dirty="0" smtClean="0">
                  <a:latin typeface="Avenir LT Pro 35 Light" panose="020B0402020203020204" pitchFamily="34" charset="0"/>
                </a:rPr>
                <a:t>Standard 1</a:t>
              </a:r>
            </a:p>
            <a:p>
              <a:r>
                <a:rPr lang="en-US" sz="1400" dirty="0" smtClean="0">
                  <a:latin typeface="Avenir LT Pro 35 Light" panose="020B0402020203020204" pitchFamily="34" charset="0"/>
                </a:rPr>
                <a:t>Welcoming all families into the School Community</a:t>
              </a:r>
            </a:p>
            <a:p>
              <a:endParaRPr lang="en-US" sz="1600" b="1" dirty="0" smtClean="0">
                <a:latin typeface="Avenir LT Pro 35 Light" panose="020B0402020203020204" pitchFamily="34" charset="0"/>
              </a:endParaRPr>
            </a:p>
            <a:p>
              <a:r>
                <a:rPr lang="en-US" sz="1600" b="1" dirty="0" smtClean="0">
                  <a:latin typeface="Avenir LT Pro 35 Light" panose="020B0402020203020204" pitchFamily="34" charset="0"/>
                </a:rPr>
                <a:t>Standard 2</a:t>
              </a:r>
            </a:p>
            <a:p>
              <a:r>
                <a:rPr lang="en-US" sz="1400" dirty="0" smtClean="0">
                  <a:latin typeface="Avenir LT Pro 35 Light" panose="020B0402020203020204" pitchFamily="34" charset="0"/>
                </a:rPr>
                <a:t>Communicating Effectively</a:t>
              </a:r>
            </a:p>
            <a:p>
              <a:endParaRPr lang="en-US" sz="1600" b="1" dirty="0" smtClean="0">
                <a:latin typeface="Avenir LT Pro 35 Light" panose="020B0402020203020204" pitchFamily="34" charset="0"/>
              </a:endParaRPr>
            </a:p>
            <a:p>
              <a:r>
                <a:rPr lang="en-US" sz="1600" b="1" dirty="0" smtClean="0">
                  <a:latin typeface="Avenir LT Pro 35 Light" panose="020B0402020203020204" pitchFamily="34" charset="0"/>
                </a:rPr>
                <a:t>Standard 3</a:t>
              </a:r>
            </a:p>
            <a:p>
              <a:r>
                <a:rPr lang="en-US" sz="1400" dirty="0" smtClean="0">
                  <a:latin typeface="Avenir LT Pro 35 Light" panose="020B0402020203020204" pitchFamily="34" charset="0"/>
                </a:rPr>
                <a:t>Supporting Student Success</a:t>
              </a:r>
            </a:p>
            <a:p>
              <a:endParaRPr lang="en-US" sz="1600" b="1" dirty="0" smtClean="0">
                <a:latin typeface="Avenir LT Pro 35 Light" panose="020B0402020203020204" pitchFamily="34" charset="0"/>
              </a:endParaRPr>
            </a:p>
            <a:p>
              <a:r>
                <a:rPr lang="en-US" sz="1600" b="1" dirty="0" smtClean="0">
                  <a:latin typeface="Avenir LT Pro 35 Light" panose="020B0402020203020204" pitchFamily="34" charset="0"/>
                </a:rPr>
                <a:t>Standard 4</a:t>
              </a:r>
            </a:p>
            <a:p>
              <a:r>
                <a:rPr lang="en-US" sz="1400" dirty="0" smtClean="0">
                  <a:latin typeface="Avenir LT Pro 35 Light" panose="020B0402020203020204" pitchFamily="34" charset="0"/>
                </a:rPr>
                <a:t>Speaking up for every child</a:t>
              </a:r>
            </a:p>
            <a:p>
              <a:endParaRPr lang="en-US" sz="1600" b="1" dirty="0" smtClean="0">
                <a:latin typeface="Avenir LT Pro 35 Light" panose="020B0402020203020204" pitchFamily="34" charset="0"/>
              </a:endParaRPr>
            </a:p>
            <a:p>
              <a:r>
                <a:rPr lang="en-US" sz="1600" b="1" dirty="0" smtClean="0">
                  <a:latin typeface="Avenir LT Pro 35 Light" panose="020B0402020203020204" pitchFamily="34" charset="0"/>
                </a:rPr>
                <a:t>Standard 5</a:t>
              </a:r>
            </a:p>
            <a:p>
              <a:r>
                <a:rPr lang="en-US" sz="1400" dirty="0" smtClean="0">
                  <a:latin typeface="Avenir LT Pro 35 Light" panose="020B0402020203020204" pitchFamily="34" charset="0"/>
                </a:rPr>
                <a:t>Sharing Power</a:t>
              </a:r>
            </a:p>
            <a:p>
              <a:endParaRPr lang="en-US" sz="1600" b="1" dirty="0" smtClean="0">
                <a:latin typeface="Avenir LT Pro 35 Light" panose="020B0402020203020204" pitchFamily="34" charset="0"/>
              </a:endParaRPr>
            </a:p>
            <a:p>
              <a:r>
                <a:rPr lang="en-US" sz="1600" b="1" dirty="0" smtClean="0">
                  <a:latin typeface="Avenir LT Pro 35 Light" panose="020B0402020203020204" pitchFamily="34" charset="0"/>
                </a:rPr>
                <a:t>Standard 6</a:t>
              </a:r>
            </a:p>
            <a:p>
              <a:r>
                <a:rPr lang="en-US" sz="1400" dirty="0" smtClean="0">
                  <a:latin typeface="Avenir LT Pro 35 Light" panose="020B0402020203020204" pitchFamily="34" charset="0"/>
                </a:rPr>
                <a:t>Collaborating with Community </a:t>
              </a:r>
              <a:endParaRPr lang="en-US" sz="1400" dirty="0">
                <a:latin typeface="Avenir LT Pro 35 Light" panose="020B0402020203020204" pitchFamily="34" charset="0"/>
              </a:endParaRPr>
            </a:p>
          </p:txBody>
        </p:sp>
        <p:cxnSp>
          <p:nvCxnSpPr>
            <p:cNvPr id="5" name="Straight Connector 4"/>
            <p:cNvCxnSpPr/>
            <p:nvPr/>
          </p:nvCxnSpPr>
          <p:spPr>
            <a:xfrm>
              <a:off x="9053289" y="1722868"/>
              <a:ext cx="2666271" cy="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170567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9028" y="0"/>
            <a:ext cx="10515600" cy="1325563"/>
          </a:xfrm>
        </p:spPr>
        <p:txBody>
          <a:bodyPr>
            <a:normAutofit/>
          </a:bodyPr>
          <a:lstStyle/>
          <a:p>
            <a:r>
              <a:rPr lang="en-US" sz="3600" dirty="0">
                <a:solidFill>
                  <a:schemeClr val="accent1">
                    <a:lumMod val="75000"/>
                  </a:schemeClr>
                </a:solidFill>
              </a:rPr>
              <a:t>Research Questions &amp; Methods</a:t>
            </a:r>
          </a:p>
        </p:txBody>
      </p:sp>
      <p:sp>
        <p:nvSpPr>
          <p:cNvPr id="3" name="Content Placeholder 2"/>
          <p:cNvSpPr>
            <a:spLocks noGrp="1"/>
          </p:cNvSpPr>
          <p:nvPr>
            <p:ph idx="1"/>
          </p:nvPr>
        </p:nvSpPr>
        <p:spPr>
          <a:xfrm>
            <a:off x="804333" y="1165218"/>
            <a:ext cx="10515600" cy="5692782"/>
          </a:xfrm>
        </p:spPr>
        <p:txBody>
          <a:bodyPr>
            <a:normAutofit fontScale="77500" lnSpcReduction="20000"/>
          </a:bodyPr>
          <a:lstStyle/>
          <a:p>
            <a:pPr marL="457200" indent="-457200">
              <a:lnSpc>
                <a:spcPct val="110000"/>
              </a:lnSpc>
              <a:spcAft>
                <a:spcPts val="600"/>
              </a:spcAft>
              <a:buFont typeface="+mj-lt"/>
              <a:buAutoNum type="arabicPeriod"/>
            </a:pPr>
            <a:r>
              <a:rPr lang="en-US" dirty="0"/>
              <a:t>What family engagement practices do 4K site directors/school principals and teachers use to communicate with, involve, and support families?</a:t>
            </a:r>
          </a:p>
          <a:p>
            <a:pPr lvl="1">
              <a:lnSpc>
                <a:spcPct val="110000"/>
              </a:lnSpc>
              <a:spcAft>
                <a:spcPts val="600"/>
              </a:spcAft>
              <a:buFont typeface="Wingdings" charset="2"/>
              <a:buChar char="Ø"/>
            </a:pPr>
            <a:r>
              <a:rPr lang="en-US" sz="2800" dirty="0"/>
              <a:t>Survey of 4K teachers, school principals, and community-based early care and education (ECE) site directors in March/April 2017</a:t>
            </a:r>
          </a:p>
          <a:p>
            <a:pPr marL="457200" indent="-457200">
              <a:lnSpc>
                <a:spcPct val="110000"/>
              </a:lnSpc>
              <a:spcAft>
                <a:spcPts val="600"/>
              </a:spcAft>
              <a:buFont typeface="+mj-lt"/>
              <a:buAutoNum type="arabicPeriod"/>
            </a:pPr>
            <a:r>
              <a:rPr lang="en-US" dirty="0"/>
              <a:t>How do parents perceive and experience 4K programs’ family engagement practices? </a:t>
            </a:r>
          </a:p>
          <a:p>
            <a:pPr lvl="1">
              <a:lnSpc>
                <a:spcPct val="110000"/>
              </a:lnSpc>
              <a:spcAft>
                <a:spcPts val="600"/>
              </a:spcAft>
              <a:buFont typeface="Wingdings" charset="2"/>
              <a:buChar char="Ø"/>
            </a:pPr>
            <a:r>
              <a:rPr lang="en-US" sz="2800" dirty="0"/>
              <a:t>Focus groups with 4K parents in May/June 2017</a:t>
            </a:r>
          </a:p>
          <a:p>
            <a:pPr marL="457200" indent="-457200">
              <a:lnSpc>
                <a:spcPct val="110000"/>
              </a:lnSpc>
              <a:spcAft>
                <a:spcPts val="600"/>
              </a:spcAft>
              <a:buFont typeface="+mj-lt"/>
              <a:buAutoNum type="arabicPeriod"/>
            </a:pPr>
            <a:r>
              <a:rPr lang="en-US" dirty="0"/>
              <a:t>Are family engagement practices related to children’s attendance in 4K and school readiness skills at the end of the 4K program year?</a:t>
            </a:r>
          </a:p>
          <a:p>
            <a:pPr lvl="1">
              <a:lnSpc>
                <a:spcPct val="110000"/>
              </a:lnSpc>
              <a:spcAft>
                <a:spcPts val="600"/>
              </a:spcAft>
              <a:buFont typeface="Wingdings" charset="2"/>
              <a:buChar char="Ø"/>
            </a:pPr>
            <a:r>
              <a:rPr lang="en-US" sz="2800" dirty="0"/>
              <a:t>Link survey data with MMSD administrative records on student characteristics, attendance, report cards, and early literacy assessment (PALS) scores </a:t>
            </a:r>
          </a:p>
          <a:p>
            <a:pPr lvl="1">
              <a:lnSpc>
                <a:spcPct val="110000"/>
              </a:lnSpc>
              <a:spcAft>
                <a:spcPts val="600"/>
              </a:spcAft>
              <a:buFont typeface="Wingdings" charset="2"/>
              <a:buChar char="Ø"/>
            </a:pPr>
            <a:r>
              <a:rPr lang="en-US" sz="2800" dirty="0"/>
              <a:t>Used a statistical model (OLS regression) to estimate associations between family engagement practices and children’s attendance, early literacy skills, and teachers’ ratings of </a:t>
            </a:r>
            <a:r>
              <a:rPr lang="en-US" sz="2800" dirty="0" err="1"/>
              <a:t>socioemotional</a:t>
            </a:r>
            <a:r>
              <a:rPr lang="en-US" sz="2800" dirty="0"/>
              <a:t> skills</a:t>
            </a:r>
          </a:p>
          <a:p>
            <a:pPr lvl="1">
              <a:lnSpc>
                <a:spcPct val="110000"/>
              </a:lnSpc>
              <a:spcAft>
                <a:spcPts val="600"/>
              </a:spcAft>
              <a:buFont typeface="Wingdings" charset="2"/>
              <a:buChar char="Ø"/>
            </a:pPr>
            <a:endParaRPr lang="en-US" sz="2800" dirty="0"/>
          </a:p>
        </p:txBody>
      </p:sp>
    </p:spTree>
    <p:extLst>
      <p:ext uri="{BB962C8B-B14F-4D97-AF65-F5344CB8AC3E}">
        <p14:creationId xmlns:p14="http://schemas.microsoft.com/office/powerpoint/2010/main" val="1000335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F6AA3-7C38-9340-9042-199652D8C452}"/>
              </a:ext>
            </a:extLst>
          </p:cNvPr>
          <p:cNvSpPr>
            <a:spLocks noGrp="1"/>
          </p:cNvSpPr>
          <p:nvPr>
            <p:ph type="title"/>
          </p:nvPr>
        </p:nvSpPr>
        <p:spPr>
          <a:xfrm>
            <a:off x="272452" y="0"/>
            <a:ext cx="10515600" cy="1325563"/>
          </a:xfrm>
        </p:spPr>
        <p:txBody>
          <a:bodyPr>
            <a:normAutofit/>
          </a:bodyPr>
          <a:lstStyle/>
          <a:p>
            <a:r>
              <a:rPr lang="en-US" sz="3600" dirty="0">
                <a:solidFill>
                  <a:schemeClr val="accent1">
                    <a:lumMod val="75000"/>
                  </a:schemeClr>
                </a:solidFill>
              </a:rPr>
              <a:t>Who participated in the study?</a:t>
            </a:r>
          </a:p>
        </p:txBody>
      </p:sp>
      <p:sp>
        <p:nvSpPr>
          <p:cNvPr id="3" name="Content Placeholder 2">
            <a:extLst>
              <a:ext uri="{FF2B5EF4-FFF2-40B4-BE49-F238E27FC236}">
                <a16:creationId xmlns:a16="http://schemas.microsoft.com/office/drawing/2014/main" id="{81B5F4B9-A3EA-0742-B15A-D9308DDAF6AB}"/>
              </a:ext>
            </a:extLst>
          </p:cNvPr>
          <p:cNvSpPr>
            <a:spLocks noGrp="1"/>
          </p:cNvSpPr>
          <p:nvPr>
            <p:ph idx="1"/>
          </p:nvPr>
        </p:nvSpPr>
        <p:spPr>
          <a:xfrm>
            <a:off x="838200" y="1482436"/>
            <a:ext cx="10515600" cy="4978743"/>
          </a:xfrm>
        </p:spPr>
        <p:txBody>
          <a:bodyPr>
            <a:normAutofit/>
          </a:bodyPr>
          <a:lstStyle/>
          <a:p>
            <a:r>
              <a:rPr lang="en-US" b="1" dirty="0"/>
              <a:t>Survey of 4K teachers, principals, and directors</a:t>
            </a:r>
          </a:p>
          <a:p>
            <a:pPr lvl="1">
              <a:buFont typeface="Courier New"/>
              <a:buChar char="o"/>
            </a:pPr>
            <a:r>
              <a:rPr lang="en-US" dirty="0"/>
              <a:t>82 teachers </a:t>
            </a:r>
            <a:r>
              <a:rPr lang="en-US" sz="2000" dirty="0"/>
              <a:t>(89% response rate at school sites; 83% at ECE sites)</a:t>
            </a:r>
          </a:p>
          <a:p>
            <a:pPr lvl="1">
              <a:buFont typeface="Courier New"/>
              <a:buChar char="o"/>
            </a:pPr>
            <a:r>
              <a:rPr lang="en-US" dirty="0"/>
              <a:t>16 principals and 26 directors </a:t>
            </a:r>
            <a:r>
              <a:rPr lang="en-US" sz="2000" dirty="0"/>
              <a:t>(67% and 84% response rate)</a:t>
            </a:r>
          </a:p>
          <a:p>
            <a:pPr lvl="1">
              <a:buFont typeface="Courier New"/>
              <a:buChar char="o"/>
            </a:pPr>
            <a:r>
              <a:rPr lang="en-US" dirty="0"/>
              <a:t>Majority of participants identified as female and white, non-Hispanic and had some graduate education</a:t>
            </a:r>
          </a:p>
          <a:p>
            <a:r>
              <a:rPr lang="en-US" b="1" dirty="0"/>
              <a:t>Focus groups with 4K parents</a:t>
            </a:r>
          </a:p>
          <a:p>
            <a:pPr lvl="1">
              <a:buFont typeface="Courier New"/>
              <a:buChar char="o"/>
            </a:pPr>
            <a:r>
              <a:rPr lang="en-US" dirty="0"/>
              <a:t>15 parents at 3 school sites and 1 ECE site </a:t>
            </a:r>
          </a:p>
          <a:p>
            <a:pPr lvl="1">
              <a:buFont typeface="Courier New"/>
              <a:buChar char="o"/>
            </a:pPr>
            <a:r>
              <a:rPr lang="en-US" dirty="0"/>
              <a:t>9 mothers; 5 fathers; 1 grandmother</a:t>
            </a:r>
          </a:p>
          <a:p>
            <a:pPr lvl="1">
              <a:buFont typeface="Courier New"/>
              <a:buChar char="o"/>
            </a:pPr>
            <a:r>
              <a:rPr lang="en-US" dirty="0"/>
              <a:t>5 Spanish-speaking parents</a:t>
            </a:r>
          </a:p>
          <a:p>
            <a:r>
              <a:rPr lang="en-US" b="1" dirty="0"/>
              <a:t>Linked survey data and MMSD administrative records</a:t>
            </a:r>
          </a:p>
          <a:p>
            <a:pPr lvl="1">
              <a:buFont typeface="Courier New"/>
              <a:buChar char="o"/>
            </a:pPr>
            <a:r>
              <a:rPr lang="en-US" dirty="0"/>
              <a:t>1743 4K students from 2016-2017 school year whose teacher or principal/director participated in survey</a:t>
            </a:r>
          </a:p>
        </p:txBody>
      </p:sp>
    </p:spTree>
    <p:extLst>
      <p:ext uri="{BB962C8B-B14F-4D97-AF65-F5344CB8AC3E}">
        <p14:creationId xmlns:p14="http://schemas.microsoft.com/office/powerpoint/2010/main" val="1092972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3212A-ADD1-F34A-B4CA-0B42B13C2264}"/>
              </a:ext>
            </a:extLst>
          </p:cNvPr>
          <p:cNvSpPr>
            <a:spLocks noGrp="1"/>
          </p:cNvSpPr>
          <p:nvPr>
            <p:ph type="title"/>
          </p:nvPr>
        </p:nvSpPr>
        <p:spPr>
          <a:xfrm>
            <a:off x="182880" y="0"/>
            <a:ext cx="10515600" cy="988541"/>
          </a:xfrm>
        </p:spPr>
        <p:txBody>
          <a:bodyPr>
            <a:normAutofit/>
          </a:bodyPr>
          <a:lstStyle/>
          <a:p>
            <a:r>
              <a:rPr lang="en-US" sz="3600" dirty="0">
                <a:solidFill>
                  <a:schemeClr val="accent1">
                    <a:lumMod val="75000"/>
                  </a:schemeClr>
                </a:solidFill>
              </a:rPr>
              <a:t>What are 4K programs doing to engage families?</a:t>
            </a:r>
          </a:p>
        </p:txBody>
      </p:sp>
      <p:graphicFrame>
        <p:nvGraphicFramePr>
          <p:cNvPr id="9" name="Chart 8">
            <a:extLst>
              <a:ext uri="{FF2B5EF4-FFF2-40B4-BE49-F238E27FC236}">
                <a16:creationId xmlns:a16="http://schemas.microsoft.com/office/drawing/2014/main" id="{00000000-0008-0000-0000-000004000000}"/>
              </a:ext>
            </a:extLst>
          </p:cNvPr>
          <p:cNvGraphicFramePr>
            <a:graphicFrameLocks/>
          </p:cNvGraphicFramePr>
          <p:nvPr>
            <p:extLst>
              <p:ext uri="{D42A27DB-BD31-4B8C-83A1-F6EECF244321}">
                <p14:modId xmlns:p14="http://schemas.microsoft.com/office/powerpoint/2010/main" val="3559322510"/>
              </p:ext>
            </p:extLst>
          </p:nvPr>
        </p:nvGraphicFramePr>
        <p:xfrm>
          <a:off x="457200" y="835025"/>
          <a:ext cx="5486400" cy="305409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id="{00000000-0008-0000-0000-000006000000}"/>
              </a:ext>
            </a:extLst>
          </p:cNvPr>
          <p:cNvGraphicFramePr>
            <a:graphicFrameLocks/>
          </p:cNvGraphicFramePr>
          <p:nvPr>
            <p:extLst>
              <p:ext uri="{D42A27DB-BD31-4B8C-83A1-F6EECF244321}">
                <p14:modId xmlns:p14="http://schemas.microsoft.com/office/powerpoint/2010/main" val="543006279"/>
              </p:ext>
            </p:extLst>
          </p:nvPr>
        </p:nvGraphicFramePr>
        <p:xfrm>
          <a:off x="6088592" y="835024"/>
          <a:ext cx="5487077" cy="305409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Chart 13">
            <a:extLst>
              <a:ext uri="{FF2B5EF4-FFF2-40B4-BE49-F238E27FC236}">
                <a16:creationId xmlns:a16="http://schemas.microsoft.com/office/drawing/2014/main" id="{00000000-0008-0000-0000-000005000000}"/>
              </a:ext>
            </a:extLst>
          </p:cNvPr>
          <p:cNvGraphicFramePr>
            <a:graphicFrameLocks/>
          </p:cNvGraphicFramePr>
          <p:nvPr>
            <p:extLst>
              <p:ext uri="{D42A27DB-BD31-4B8C-83A1-F6EECF244321}">
                <p14:modId xmlns:p14="http://schemas.microsoft.com/office/powerpoint/2010/main" val="145554330"/>
              </p:ext>
            </p:extLst>
          </p:nvPr>
        </p:nvGraphicFramePr>
        <p:xfrm>
          <a:off x="461432" y="3912235"/>
          <a:ext cx="5482167" cy="283464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5" name="Chart 14">
            <a:extLst>
              <a:ext uri="{FF2B5EF4-FFF2-40B4-BE49-F238E27FC236}">
                <a16:creationId xmlns:a16="http://schemas.microsoft.com/office/drawing/2014/main" id="{00000000-0008-0000-0000-000008000000}"/>
              </a:ext>
            </a:extLst>
          </p:cNvPr>
          <p:cNvGraphicFramePr>
            <a:graphicFrameLocks/>
          </p:cNvGraphicFramePr>
          <p:nvPr>
            <p:extLst>
              <p:ext uri="{D42A27DB-BD31-4B8C-83A1-F6EECF244321}">
                <p14:modId xmlns:p14="http://schemas.microsoft.com/office/powerpoint/2010/main" val="1742365734"/>
              </p:ext>
            </p:extLst>
          </p:nvPr>
        </p:nvGraphicFramePr>
        <p:xfrm>
          <a:off x="6088325" y="3912235"/>
          <a:ext cx="5479258" cy="2834640"/>
        </p:xfrm>
        <a:graphic>
          <a:graphicData uri="http://schemas.openxmlformats.org/drawingml/2006/chart">
            <c:chart xmlns:c="http://schemas.openxmlformats.org/drawingml/2006/chart" xmlns:r="http://schemas.openxmlformats.org/officeDocument/2006/relationships" r:id="rId6"/>
          </a:graphicData>
        </a:graphic>
      </p:graphicFrame>
      <p:sp>
        <p:nvSpPr>
          <p:cNvPr id="3" name="TextBox 2"/>
          <p:cNvSpPr txBox="1"/>
          <p:nvPr/>
        </p:nvSpPr>
        <p:spPr>
          <a:xfrm>
            <a:off x="778933" y="1337734"/>
            <a:ext cx="270934" cy="307777"/>
          </a:xfrm>
          <a:prstGeom prst="rect">
            <a:avLst/>
          </a:prstGeom>
          <a:noFill/>
        </p:spPr>
        <p:txBody>
          <a:bodyPr wrap="square" rtlCol="0">
            <a:spAutoFit/>
          </a:bodyPr>
          <a:lstStyle/>
          <a:p>
            <a:r>
              <a:rPr lang="en-US" sz="1400" dirty="0"/>
              <a:t>%</a:t>
            </a:r>
          </a:p>
        </p:txBody>
      </p:sp>
      <p:sp>
        <p:nvSpPr>
          <p:cNvPr id="16" name="TextBox 15"/>
          <p:cNvSpPr txBox="1"/>
          <p:nvPr/>
        </p:nvSpPr>
        <p:spPr>
          <a:xfrm>
            <a:off x="778933" y="4250267"/>
            <a:ext cx="270934" cy="307777"/>
          </a:xfrm>
          <a:prstGeom prst="rect">
            <a:avLst/>
          </a:prstGeom>
          <a:noFill/>
        </p:spPr>
        <p:txBody>
          <a:bodyPr wrap="square" rtlCol="0">
            <a:spAutoFit/>
          </a:bodyPr>
          <a:lstStyle/>
          <a:p>
            <a:r>
              <a:rPr lang="en-US" sz="1400" dirty="0"/>
              <a:t>%</a:t>
            </a:r>
          </a:p>
        </p:txBody>
      </p:sp>
      <p:sp>
        <p:nvSpPr>
          <p:cNvPr id="17" name="TextBox 16"/>
          <p:cNvSpPr txBox="1"/>
          <p:nvPr/>
        </p:nvSpPr>
        <p:spPr>
          <a:xfrm>
            <a:off x="6383867" y="1320800"/>
            <a:ext cx="270934" cy="307777"/>
          </a:xfrm>
          <a:prstGeom prst="rect">
            <a:avLst/>
          </a:prstGeom>
          <a:noFill/>
        </p:spPr>
        <p:txBody>
          <a:bodyPr wrap="square" rtlCol="0">
            <a:spAutoFit/>
          </a:bodyPr>
          <a:lstStyle/>
          <a:p>
            <a:r>
              <a:rPr lang="en-US" sz="1400" dirty="0"/>
              <a:t>%</a:t>
            </a:r>
          </a:p>
        </p:txBody>
      </p:sp>
      <p:sp>
        <p:nvSpPr>
          <p:cNvPr id="18" name="TextBox 17"/>
          <p:cNvSpPr txBox="1"/>
          <p:nvPr/>
        </p:nvSpPr>
        <p:spPr>
          <a:xfrm>
            <a:off x="6400800" y="4250267"/>
            <a:ext cx="270934" cy="307777"/>
          </a:xfrm>
          <a:prstGeom prst="rect">
            <a:avLst/>
          </a:prstGeom>
          <a:noFill/>
        </p:spPr>
        <p:txBody>
          <a:bodyPr wrap="square" rtlCol="0">
            <a:spAutoFit/>
          </a:bodyPr>
          <a:lstStyle/>
          <a:p>
            <a:r>
              <a:rPr lang="en-US" sz="1400" dirty="0"/>
              <a:t>%</a:t>
            </a:r>
          </a:p>
        </p:txBody>
      </p:sp>
    </p:spTree>
    <p:extLst>
      <p:ext uri="{BB962C8B-B14F-4D97-AF65-F5344CB8AC3E}">
        <p14:creationId xmlns:p14="http://schemas.microsoft.com/office/powerpoint/2010/main" val="2387776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Graphic spid="10" grpId="0">
        <p:bldAsOne/>
      </p:bldGraphic>
      <p:bldGraphic spid="14" grpId="0">
        <p:bldAsOne/>
      </p:bldGraphic>
      <p:bldGraphic spid="15" grpId="0">
        <p:bldAsOne/>
      </p:bldGraphic>
      <p:bldP spid="3" grpId="0"/>
      <p:bldP spid="16" grpId="0"/>
      <p:bldP spid="17" grpId="0"/>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152400" y="0"/>
            <a:ext cx="10515600" cy="1094509"/>
          </a:xfrm>
        </p:spPr>
        <p:txBody>
          <a:bodyPr>
            <a:noAutofit/>
          </a:bodyPr>
          <a:lstStyle/>
          <a:p>
            <a:r>
              <a:rPr lang="en-US" sz="3600" dirty="0">
                <a:solidFill>
                  <a:schemeClr val="accent1">
                    <a:lumMod val="75000"/>
                  </a:schemeClr>
                </a:solidFill>
              </a:rPr>
              <a:t>What are 4K teachers doing to engage families?</a:t>
            </a:r>
          </a:p>
        </p:txBody>
      </p:sp>
      <p:graphicFrame>
        <p:nvGraphicFramePr>
          <p:cNvPr id="6" name="Chart 5">
            <a:extLst>
              <a:ext uri="{FF2B5EF4-FFF2-40B4-BE49-F238E27FC236}">
                <a16:creationId xmlns:a16="http://schemas.microsoft.com/office/drawing/2014/main" id="{00000000-0008-0000-0100-000003000000}"/>
              </a:ext>
            </a:extLst>
          </p:cNvPr>
          <p:cNvGraphicFramePr>
            <a:graphicFrameLocks/>
          </p:cNvGraphicFramePr>
          <p:nvPr>
            <p:extLst>
              <p:ext uri="{D42A27DB-BD31-4B8C-83A1-F6EECF244321}">
                <p14:modId xmlns:p14="http://schemas.microsoft.com/office/powerpoint/2010/main" val="1811725753"/>
              </p:ext>
            </p:extLst>
          </p:nvPr>
        </p:nvGraphicFramePr>
        <p:xfrm>
          <a:off x="621243" y="1049865"/>
          <a:ext cx="5423957" cy="531706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a:extLst>
              <a:ext uri="{FF2B5EF4-FFF2-40B4-BE49-F238E27FC236}">
                <a16:creationId xmlns:a16="http://schemas.microsoft.com/office/drawing/2014/main" id="{00000000-0008-0000-0100-000004000000}"/>
              </a:ext>
            </a:extLst>
          </p:cNvPr>
          <p:cNvGraphicFramePr>
            <a:graphicFrameLocks/>
          </p:cNvGraphicFramePr>
          <p:nvPr>
            <p:extLst>
              <p:ext uri="{D42A27DB-BD31-4B8C-83A1-F6EECF244321}">
                <p14:modId xmlns:p14="http://schemas.microsoft.com/office/powerpoint/2010/main" val="599757908"/>
              </p:ext>
            </p:extLst>
          </p:nvPr>
        </p:nvGraphicFramePr>
        <p:xfrm>
          <a:off x="6140448" y="1049868"/>
          <a:ext cx="5306485" cy="5300132"/>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694266" y="6350001"/>
            <a:ext cx="9973734" cy="369332"/>
          </a:xfrm>
          <a:prstGeom prst="rect">
            <a:avLst/>
          </a:prstGeom>
          <a:noFill/>
        </p:spPr>
        <p:txBody>
          <a:bodyPr wrap="square" rtlCol="0">
            <a:spAutoFit/>
          </a:bodyPr>
          <a:lstStyle/>
          <a:p>
            <a:r>
              <a:rPr lang="en-US" dirty="0"/>
              <a:t>*Teachers at ECE sites reported doing this more frequently, on average, than teachers at school sites</a:t>
            </a:r>
          </a:p>
        </p:txBody>
      </p:sp>
      <p:sp>
        <p:nvSpPr>
          <p:cNvPr id="3" name="TextBox 2"/>
          <p:cNvSpPr txBox="1"/>
          <p:nvPr/>
        </p:nvSpPr>
        <p:spPr>
          <a:xfrm>
            <a:off x="2844800" y="4859868"/>
            <a:ext cx="304800" cy="369332"/>
          </a:xfrm>
          <a:prstGeom prst="rect">
            <a:avLst/>
          </a:prstGeom>
          <a:noFill/>
        </p:spPr>
        <p:txBody>
          <a:bodyPr wrap="square" rtlCol="0">
            <a:spAutoFit/>
          </a:bodyPr>
          <a:lstStyle/>
          <a:p>
            <a:r>
              <a:rPr lang="en-US" dirty="0"/>
              <a:t>*</a:t>
            </a:r>
          </a:p>
        </p:txBody>
      </p:sp>
    </p:spTree>
    <p:extLst>
      <p:ext uri="{BB962C8B-B14F-4D97-AF65-F5344CB8AC3E}">
        <p14:creationId xmlns:p14="http://schemas.microsoft.com/office/powerpoint/2010/main" val="1373449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8" grpId="0">
        <p:bldAsOne/>
      </p:bldGraphic>
      <p:bldP spid="2"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D330B-E82F-5A4F-BB25-BA2E6B735F3C}"/>
              </a:ext>
            </a:extLst>
          </p:cNvPr>
          <p:cNvSpPr>
            <a:spLocks noGrp="1"/>
          </p:cNvSpPr>
          <p:nvPr>
            <p:ph type="title"/>
          </p:nvPr>
        </p:nvSpPr>
        <p:spPr>
          <a:xfrm>
            <a:off x="327736" y="0"/>
            <a:ext cx="10706793" cy="1180407"/>
          </a:xfrm>
        </p:spPr>
        <p:txBody>
          <a:bodyPr>
            <a:normAutofit/>
          </a:bodyPr>
          <a:lstStyle/>
          <a:p>
            <a:r>
              <a:rPr lang="en-US" sz="3600" dirty="0">
                <a:solidFill>
                  <a:schemeClr val="accent1">
                    <a:lumMod val="75000"/>
                  </a:schemeClr>
                </a:solidFill>
              </a:rPr>
              <a:t>What are 4K teachers doing to engage families?</a:t>
            </a:r>
          </a:p>
        </p:txBody>
      </p:sp>
      <p:graphicFrame>
        <p:nvGraphicFramePr>
          <p:cNvPr id="4" name="Chart 3">
            <a:extLst>
              <a:ext uri="{FF2B5EF4-FFF2-40B4-BE49-F238E27FC236}">
                <a16:creationId xmlns:a16="http://schemas.microsoft.com/office/drawing/2014/main" id="{A9E34F41-FBDB-AC48-962A-0FF2071C3887}"/>
              </a:ext>
            </a:extLst>
          </p:cNvPr>
          <p:cNvGraphicFramePr>
            <a:graphicFrameLocks/>
          </p:cNvGraphicFramePr>
          <p:nvPr>
            <p:extLst>
              <p:ext uri="{D42A27DB-BD31-4B8C-83A1-F6EECF244321}">
                <p14:modId xmlns:p14="http://schemas.microsoft.com/office/powerpoint/2010/main" val="2121213298"/>
              </p:ext>
            </p:extLst>
          </p:nvPr>
        </p:nvGraphicFramePr>
        <p:xfrm>
          <a:off x="6475134" y="1020761"/>
          <a:ext cx="5486400" cy="531230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a:extLst>
              <a:ext uri="{FF2B5EF4-FFF2-40B4-BE49-F238E27FC236}">
                <a16:creationId xmlns:a16="http://schemas.microsoft.com/office/drawing/2014/main" id="{3BEB5A0F-C6D5-8D47-9BF9-AF859A9A69CE}"/>
              </a:ext>
            </a:extLst>
          </p:cNvPr>
          <p:cNvGraphicFramePr>
            <a:graphicFrameLocks/>
          </p:cNvGraphicFramePr>
          <p:nvPr>
            <p:extLst>
              <p:ext uri="{D42A27DB-BD31-4B8C-83A1-F6EECF244321}">
                <p14:modId xmlns:p14="http://schemas.microsoft.com/office/powerpoint/2010/main" val="1254354473"/>
              </p:ext>
            </p:extLst>
          </p:nvPr>
        </p:nvGraphicFramePr>
        <p:xfrm>
          <a:off x="870373" y="1003827"/>
          <a:ext cx="5486400" cy="5329240"/>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p:cNvSpPr txBox="1"/>
          <p:nvPr/>
        </p:nvSpPr>
        <p:spPr>
          <a:xfrm>
            <a:off x="694266" y="6350001"/>
            <a:ext cx="9973734" cy="369332"/>
          </a:xfrm>
          <a:prstGeom prst="rect">
            <a:avLst/>
          </a:prstGeom>
          <a:noFill/>
        </p:spPr>
        <p:txBody>
          <a:bodyPr wrap="square" rtlCol="0">
            <a:spAutoFit/>
          </a:bodyPr>
          <a:lstStyle/>
          <a:p>
            <a:r>
              <a:rPr lang="en-US" dirty="0"/>
              <a:t>*Teachers at ECE sites reported doing this more frequently, on average, than teachers at school sites</a:t>
            </a:r>
          </a:p>
        </p:txBody>
      </p:sp>
      <p:sp>
        <p:nvSpPr>
          <p:cNvPr id="7" name="TextBox 6"/>
          <p:cNvSpPr txBox="1"/>
          <p:nvPr/>
        </p:nvSpPr>
        <p:spPr>
          <a:xfrm>
            <a:off x="5808133" y="4842934"/>
            <a:ext cx="304800" cy="369332"/>
          </a:xfrm>
          <a:prstGeom prst="rect">
            <a:avLst/>
          </a:prstGeom>
          <a:noFill/>
        </p:spPr>
        <p:txBody>
          <a:bodyPr wrap="square" rtlCol="0">
            <a:spAutoFit/>
          </a:bodyPr>
          <a:lstStyle/>
          <a:p>
            <a:r>
              <a:rPr lang="en-US" dirty="0"/>
              <a:t>*</a:t>
            </a:r>
          </a:p>
        </p:txBody>
      </p:sp>
    </p:spTree>
    <p:extLst>
      <p:ext uri="{BB962C8B-B14F-4D97-AF65-F5344CB8AC3E}">
        <p14:creationId xmlns:p14="http://schemas.microsoft.com/office/powerpoint/2010/main" val="383967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5" grpId="0">
        <p:bldAsOne/>
      </p:bldGraphic>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C6F2E-EC6A-4042-933B-D91ACE8C75C6}"/>
              </a:ext>
            </a:extLst>
          </p:cNvPr>
          <p:cNvSpPr>
            <a:spLocks noGrp="1"/>
          </p:cNvSpPr>
          <p:nvPr>
            <p:ph type="title"/>
          </p:nvPr>
        </p:nvSpPr>
        <p:spPr>
          <a:xfrm>
            <a:off x="314015" y="152400"/>
            <a:ext cx="11573185" cy="1325563"/>
          </a:xfrm>
        </p:spPr>
        <p:txBody>
          <a:bodyPr>
            <a:noAutofit/>
          </a:bodyPr>
          <a:lstStyle/>
          <a:p>
            <a:r>
              <a:rPr lang="en-US" sz="3600" dirty="0">
                <a:solidFill>
                  <a:schemeClr val="accent1">
                    <a:lumMod val="75000"/>
                  </a:schemeClr>
                </a:solidFill>
              </a:rPr>
              <a:t>What are parents’ perspectives on family engagement in 4K? </a:t>
            </a:r>
          </a:p>
        </p:txBody>
      </p:sp>
      <p:sp>
        <p:nvSpPr>
          <p:cNvPr id="3" name="Content Placeholder 2">
            <a:extLst>
              <a:ext uri="{FF2B5EF4-FFF2-40B4-BE49-F238E27FC236}">
                <a16:creationId xmlns:a16="http://schemas.microsoft.com/office/drawing/2014/main" id="{20F8C781-5ECD-544D-B0E3-E0E740D62297}"/>
              </a:ext>
            </a:extLst>
          </p:cNvPr>
          <p:cNvSpPr>
            <a:spLocks noGrp="1"/>
          </p:cNvSpPr>
          <p:nvPr>
            <p:ph idx="1"/>
          </p:nvPr>
        </p:nvSpPr>
        <p:spPr>
          <a:xfrm>
            <a:off x="838200" y="1477963"/>
            <a:ext cx="10515600" cy="5261504"/>
          </a:xfrm>
        </p:spPr>
        <p:txBody>
          <a:bodyPr>
            <a:normAutofit fontScale="92500" lnSpcReduction="20000"/>
          </a:bodyPr>
          <a:lstStyle/>
          <a:p>
            <a:pPr>
              <a:lnSpc>
                <a:spcPct val="110000"/>
              </a:lnSpc>
            </a:pPr>
            <a:r>
              <a:rPr lang="en-US" dirty="0"/>
              <a:t>Regular, two-way communication was important for building strong, trusting parent-teacher relationships and supporting child’s learning at home</a:t>
            </a:r>
          </a:p>
          <a:p>
            <a:pPr marL="457200" lvl="1" indent="0">
              <a:lnSpc>
                <a:spcPct val="110000"/>
              </a:lnSpc>
              <a:buNone/>
            </a:pPr>
            <a:r>
              <a:rPr lang="en-US" sz="2200" i="1" dirty="0"/>
              <a:t>“I bring him and pick him up everyday, that is how I talk with her. And because sometimes I arrive early, she talks to me. And one day she almost started crying. Yes, because she says that he has progressed so much; I am very happy to see that he is able to communicate with his friends, that at the beginning he was so shy. But everyday, when I come pick him up that’s when she tells me: today he did this, today he was able to say this or whatever else.” </a:t>
            </a:r>
          </a:p>
          <a:p>
            <a:pPr>
              <a:lnSpc>
                <a:spcPct val="110000"/>
              </a:lnSpc>
            </a:pPr>
            <a:r>
              <a:rPr lang="en-US" dirty="0"/>
              <a:t>Weaker parent-teacher relationships when teachers only communicated “when a need arises” </a:t>
            </a:r>
          </a:p>
          <a:p>
            <a:pPr marL="457200" lvl="1" indent="0">
              <a:lnSpc>
                <a:spcPct val="110000"/>
              </a:lnSpc>
              <a:buNone/>
            </a:pPr>
            <a:r>
              <a:rPr lang="en-US" sz="2200" i="1" dirty="0"/>
              <a:t>“I think here, communication exists when a need arises. You know, as opposed to just kind of a daily or weekly kind of check in. But if something has gone down, she’ll let me know. But most of the time, no news is good news. And unfortunately, that kind of feedback doesn’t really bring any kind of enlightened state in my head to know exactly what’s going on.”</a:t>
            </a:r>
          </a:p>
        </p:txBody>
      </p:sp>
    </p:spTree>
    <p:extLst>
      <p:ext uri="{BB962C8B-B14F-4D97-AF65-F5344CB8AC3E}">
        <p14:creationId xmlns:p14="http://schemas.microsoft.com/office/powerpoint/2010/main" val="2255800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2">
      <a:dk1>
        <a:sysClr val="windowText" lastClr="000000"/>
      </a:dk1>
      <a:lt1>
        <a:sysClr val="window" lastClr="FFFFFF"/>
      </a:lt1>
      <a:dk2>
        <a:srgbClr val="939598"/>
      </a:dk2>
      <a:lt2>
        <a:srgbClr val="E9E9EA"/>
      </a:lt2>
      <a:accent1>
        <a:srgbClr val="653265"/>
      </a:accent1>
      <a:accent2>
        <a:srgbClr val="1793AB"/>
      </a:accent2>
      <a:accent3>
        <a:srgbClr val="653265"/>
      </a:accent3>
      <a:accent4>
        <a:srgbClr val="007FAA"/>
      </a:accent4>
      <a:accent5>
        <a:srgbClr val="CCB2C8"/>
      </a:accent5>
      <a:accent6>
        <a:srgbClr val="06466D"/>
      </a:accent6>
      <a:hlink>
        <a:srgbClr val="723D68"/>
      </a:hlink>
      <a:folHlink>
        <a:srgbClr val="93183B"/>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flection">
      <a:fillStyleLst>
        <a:solidFill>
          <a:schemeClr val="phClr"/>
        </a:solidFill>
        <a:gradFill rotWithShape="1">
          <a:gsLst>
            <a:gs pos="0">
              <a:schemeClr val="phClr">
                <a:tint val="50000"/>
                <a:alpha val="100000"/>
                <a:satMod val="140000"/>
                <a:lumMod val="105000"/>
              </a:schemeClr>
            </a:gs>
            <a:gs pos="41000">
              <a:schemeClr val="phClr">
                <a:tint val="57000"/>
                <a:satMod val="160000"/>
                <a:lumMod val="99000"/>
              </a:schemeClr>
            </a:gs>
            <a:gs pos="100000">
              <a:schemeClr val="phClr">
                <a:tint val="80000"/>
                <a:satMod val="180000"/>
                <a:lumMod val="104000"/>
              </a:schemeClr>
            </a:gs>
          </a:gsLst>
          <a:lin ang="5400000" scaled="1"/>
        </a:gradFill>
        <a:gradFill rotWithShape="1">
          <a:gsLst>
            <a:gs pos="0">
              <a:schemeClr val="phClr">
                <a:tint val="97000"/>
                <a:satMod val="115000"/>
                <a:lumMod val="114000"/>
              </a:schemeClr>
            </a:gs>
            <a:gs pos="60000">
              <a:schemeClr val="phClr">
                <a:tint val="100000"/>
                <a:shade val="96000"/>
                <a:satMod val="100000"/>
                <a:lumMod val="108000"/>
              </a:schemeClr>
            </a:gs>
            <a:gs pos="100000">
              <a:schemeClr val="phClr">
                <a:shade val="91000"/>
                <a:sat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38100" dist="25400" dir="5400000" rotWithShape="0">
              <a:srgbClr val="000000">
                <a:alpha val="28000"/>
              </a:srgbClr>
            </a:outerShdw>
          </a:effectLst>
        </a:effectStyle>
        <a:effectStyle>
          <a:effectLst>
            <a:outerShdw blurRad="50800" dist="31750" dir="5400000" sy="98000" rotWithShape="0">
              <a:srgbClr val="000000">
                <a:alpha val="47000"/>
              </a:srgbClr>
            </a:outerShdw>
          </a:effectLst>
          <a:scene3d>
            <a:camera prst="orthographicFront">
              <a:rot lat="0" lon="0" rev="0"/>
            </a:camera>
            <a:lightRig rig="twoPt" dir="t">
              <a:rot lat="0" lon="0" rev="4800000"/>
            </a:lightRig>
          </a:scene3d>
          <a:sp3d prstMaterial="matte">
            <a:bevelT w="25400" h="44450"/>
          </a:sp3d>
        </a:effectStyle>
        <a:effectStyle>
          <a:effectLst>
            <a:reflection blurRad="25400" stA="32000" endPos="28000" dist="8889" dir="5400000" sy="-100000" rotWithShape="0"/>
          </a:effectLst>
          <a:scene3d>
            <a:camera prst="orthographicFront">
              <a:rot lat="0" lon="0" rev="0"/>
            </a:camera>
            <a:lightRig rig="threePt" dir="t">
              <a:rot lat="0" lon="0" rev="4800000"/>
            </a:lightRig>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EP Presentation Template" id="{21250A49-E715-4034-9502-3C0929532173}" vid="{FD43EA21-994A-4486-8028-CD985FE02D7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90C4E2DB1182F42BB0286FEA2D65114" ma:contentTypeVersion="5" ma:contentTypeDescription="Create a new document." ma:contentTypeScope="" ma:versionID="0472c04eda9071e331dda3ed41992695">
  <xsd:schema xmlns:xsd="http://www.w3.org/2001/XMLSchema" xmlns:xs="http://www.w3.org/2001/XMLSchema" xmlns:p="http://schemas.microsoft.com/office/2006/metadata/properties" xmlns:ns2="515cdff1-cb08-47a9-b7fe-c9bca76824ed" xmlns:ns3="646df901-15bf-40c3-864d-a3ce0a0c2345" targetNamespace="http://schemas.microsoft.com/office/2006/metadata/properties" ma:root="true" ma:fieldsID="1d7a6cf23a7be0cc4385f6070b9e7e04" ns2:_="" ns3:_="">
    <xsd:import namespace="515cdff1-cb08-47a9-b7fe-c9bca76824ed"/>
    <xsd:import namespace="646df901-15bf-40c3-864d-a3ce0a0c2345"/>
    <xsd:element name="properties">
      <xsd:complexType>
        <xsd:sequence>
          <xsd:element name="documentManagement">
            <xsd:complexType>
              <xsd:all>
                <xsd:element ref="ns2:SharedWithUsers" minOccurs="0"/>
                <xsd:element ref="ns3:MEP_x0020_Area"/>
                <xsd:element ref="ns3:Document_x0020_Type"/>
                <xsd:element ref="ns3:Research_x0020_Topic" minOccurs="0"/>
                <xsd:element ref="ns3:Funding"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15cdff1-cb08-47a9-b7fe-c9bca76824e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46df901-15bf-40c3-864d-a3ce0a0c2345" elementFormDefault="qualified">
    <xsd:import namespace="http://schemas.microsoft.com/office/2006/documentManagement/types"/>
    <xsd:import namespace="http://schemas.microsoft.com/office/infopath/2007/PartnerControls"/>
    <xsd:element name="MEP_x0020_Area" ma:index="9" ma:displayName="MEP Area" ma:format="Dropdown" ma:internalName="MEP_x0020_Area">
      <xsd:simpleType>
        <xsd:restriction base="dms:Choice">
          <xsd:enumeration value="Advisory Group"/>
          <xsd:enumeration value="Budget"/>
          <xsd:enumeration value="Directors"/>
          <xsd:enumeration value="Directed Research"/>
          <xsd:enumeration value="Funding"/>
          <xsd:enumeration value="General Project Docs"/>
          <xsd:enumeration value="Logos"/>
          <xsd:enumeration value="Outreach"/>
          <xsd:enumeration value="Process Documents"/>
          <xsd:enumeration value="RPP Related"/>
          <xsd:enumeration value="Spencer Grant 2018-2020"/>
          <xsd:enumeration value="Steering Committee"/>
          <xsd:enumeration value="Supported Work"/>
          <xsd:enumeration value="Symposium 2018"/>
          <xsd:enumeration value="District Response to work"/>
        </xsd:restriction>
      </xsd:simpleType>
    </xsd:element>
    <xsd:element name="Document_x0020_Type" ma:index="10" ma:displayName="Document Type" ma:format="Dropdown" ma:internalName="Document_x0020_Type">
      <xsd:simpleType>
        <xsd:union memberTypes="dms:Text">
          <xsd:simpleType>
            <xsd:restriction base="dms:Choice">
              <xsd:enumeration value="Agenda"/>
              <xsd:enumeration value="Analysis"/>
              <xsd:enumeration value="Budget"/>
              <xsd:enumeration value="Cover Letter"/>
              <xsd:enumeration value="Data File"/>
              <xsd:enumeration value="Data Request"/>
              <xsd:enumeration value="DUA"/>
              <xsd:enumeration value="Incoming Proposal"/>
              <xsd:enumeration value="IRB"/>
              <xsd:enumeration value="Letter of Support"/>
              <xsd:enumeration value="Literature"/>
              <xsd:enumeration value="Logo/Image"/>
              <xsd:enumeration value="Meeting Notes"/>
              <xsd:enumeration value="Monthly Update"/>
              <xsd:enumeration value="Outgoing Proposal"/>
              <xsd:enumeration value="Presentation"/>
              <xsd:enumeration value="Press"/>
              <xsd:enumeration value="Process Doc."/>
              <xsd:enumeration value="Purchase Order"/>
              <xsd:enumeration value="Invoice"/>
              <xsd:enumeration value="Report"/>
              <xsd:enumeration value="RFP"/>
              <xsd:enumeration value="Rubric"/>
              <xsd:enumeration value="Template"/>
              <xsd:enumeration value="Website"/>
              <xsd:enumeration value="Email Documentation"/>
            </xsd:restriction>
          </xsd:simpleType>
        </xsd:union>
      </xsd:simpleType>
    </xsd:element>
    <xsd:element name="Research_x0020_Topic" ma:index="11" nillable="true" ma:displayName="Research Topic" ma:format="Dropdown" ma:internalName="Research_x0020_Topic">
      <xsd:simpleType>
        <xsd:restriction base="dms:Choice">
          <xsd:enumeration value="4K"/>
          <xsd:enumeration value="4K-AM PM"/>
          <xsd:enumeration value="4K-Enrollment"/>
          <xsd:enumeration value="4K-Readiness"/>
          <xsd:enumeration value="Attendance"/>
        </xsd:restriction>
      </xsd:simpleType>
    </xsd:element>
    <xsd:element name="Funding" ma:index="12" nillable="true" ma:displayName="Funding" ma:format="Dropdown" ma:internalName="Funding">
      <xsd:simpleType>
        <xsd:restriction base="dms:Choice">
          <xsd:enumeration value="NA"/>
          <xsd:enumeration value="IES 2017"/>
          <xsd:enumeration value="IES 2016"/>
          <xsd:enumeration value="Spencer 2017"/>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Research_x0020_Topic xmlns="646df901-15bf-40c3-864d-a3ce0a0c2345" xsi:nil="true"/>
    <Document_x0020_Type xmlns="646df901-15bf-40c3-864d-a3ce0a0c2345">Template</Document_x0020_Type>
    <MEP_x0020_Area xmlns="646df901-15bf-40c3-864d-a3ce0a0c2345">Outreach</MEP_x0020_Area>
    <Funding xmlns="646df901-15bf-40c3-864d-a3ce0a0c2345" xsi:nil="true"/>
  </documentManagement>
</p:properties>
</file>

<file path=customXml/itemProps1.xml><?xml version="1.0" encoding="utf-8"?>
<ds:datastoreItem xmlns:ds="http://schemas.openxmlformats.org/officeDocument/2006/customXml" ds:itemID="{734CB130-3372-4D59-A8E5-ADAAE43C6892}">
  <ds:schemaRefs>
    <ds:schemaRef ds:uri="http://schemas.microsoft.com/sharepoint/v3/contenttype/forms"/>
  </ds:schemaRefs>
</ds:datastoreItem>
</file>

<file path=customXml/itemProps2.xml><?xml version="1.0" encoding="utf-8"?>
<ds:datastoreItem xmlns:ds="http://schemas.openxmlformats.org/officeDocument/2006/customXml" ds:itemID="{6D4EDDAE-6238-4AD8-87BD-D2DAEC8BA7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15cdff1-cb08-47a9-b7fe-c9bca76824ed"/>
    <ds:schemaRef ds:uri="646df901-15bf-40c3-864d-a3ce0a0c234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38F8F23-F0E1-4B78-8FE6-756365E2DB89}">
  <ds:schemaRefs>
    <ds:schemaRef ds:uri="http://purl.org/dc/elements/1.1/"/>
    <ds:schemaRef ds:uri="http://purl.org/dc/terms/"/>
    <ds:schemaRef ds:uri="http://schemas.microsoft.com/office/infopath/2007/PartnerControls"/>
    <ds:schemaRef ds:uri="http://purl.org/dc/dcmitype/"/>
    <ds:schemaRef ds:uri="http://schemas.microsoft.com/office/2006/metadata/properties"/>
    <ds:schemaRef ds:uri="http://schemas.openxmlformats.org/package/2006/metadata/core-properties"/>
    <ds:schemaRef ds:uri="http://schemas.microsoft.com/office/2006/documentManagement/types"/>
    <ds:schemaRef ds:uri="http://www.w3.org/XML/1998/namespace"/>
    <ds:schemaRef ds:uri="646df901-15bf-40c3-864d-a3ce0a0c2345"/>
    <ds:schemaRef ds:uri="515cdff1-cb08-47a9-b7fe-c9bca76824ed"/>
  </ds:schemaRefs>
</ds:datastoreItem>
</file>

<file path=docProps/app.xml><?xml version="1.0" encoding="utf-8"?>
<Properties xmlns="http://schemas.openxmlformats.org/officeDocument/2006/extended-properties" xmlns:vt="http://schemas.openxmlformats.org/officeDocument/2006/docPropsVTypes">
  <Template>Office Theme</Template>
  <TotalTime>3925</TotalTime>
  <Words>1550</Words>
  <Application>Microsoft Office PowerPoint</Application>
  <PresentationFormat>Widescreen</PresentationFormat>
  <Paragraphs>151</Paragraphs>
  <Slides>14</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Avenir LT Pro 35 Light</vt:lpstr>
      <vt:lpstr>Avenir Roman</vt:lpstr>
      <vt:lpstr>Calibri</vt:lpstr>
      <vt:lpstr>Courier New</vt:lpstr>
      <vt:lpstr>Wingdings</vt:lpstr>
      <vt:lpstr>Office Theme</vt:lpstr>
      <vt:lpstr>PowerPoint Presentation</vt:lpstr>
      <vt:lpstr>Family Engagement and Children’s School Readiness</vt:lpstr>
      <vt:lpstr>PowerPoint Presentation</vt:lpstr>
      <vt:lpstr>Research Questions &amp; Methods</vt:lpstr>
      <vt:lpstr>Who participated in the study?</vt:lpstr>
      <vt:lpstr>What are 4K programs doing to engage families?</vt:lpstr>
      <vt:lpstr>What are 4K teachers doing to engage families?</vt:lpstr>
      <vt:lpstr>What are 4K teachers doing to engage families?</vt:lpstr>
      <vt:lpstr>What are parents’ perspectives on family engagement in 4K? </vt:lpstr>
      <vt:lpstr>What are parents’ perspectives on family engagement in 4K? </vt:lpstr>
      <vt:lpstr>What are parents’ perspectives on family engagement in 4K? </vt:lpstr>
      <vt:lpstr>Are family engagement practices associated with child attendance and school readiness skills?</vt:lpstr>
      <vt:lpstr>Summary and Implications</vt:lpstr>
      <vt:lpstr>Acknowledgements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Ying-Chun Lin</dc:creator>
  <cp:lastModifiedBy>Dominique Bradley</cp:lastModifiedBy>
  <cp:revision>87</cp:revision>
  <dcterms:created xsi:type="dcterms:W3CDTF">2018-04-18T02:08:46Z</dcterms:created>
  <dcterms:modified xsi:type="dcterms:W3CDTF">2018-04-24T19:56:48Z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0x010100390C4E2DB1182F42BB0286FEA2D65114</vt:lpwstr>
  </property>
</Properties>
</file>