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Bradley" initials="DB" lastIdx="1" clrIdx="0">
    <p:extLst>
      <p:ext uri="{19B8F6BF-5375-455C-9EA6-DF929625EA0E}">
        <p15:presenceInfo xmlns:p15="http://schemas.microsoft.com/office/powerpoint/2012/main" userId="S-1-5-21-796845957-1390067357-1644491937-18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8" autoAdjust="0"/>
    <p:restoredTop sz="79927" autoAdjust="0"/>
  </p:normalViewPr>
  <p:slideViewPr>
    <p:cSldViewPr snapToGrid="0">
      <p:cViewPr varScale="1">
        <p:scale>
          <a:sx n="73" d="100"/>
          <a:sy n="73" d="100"/>
        </p:scale>
        <p:origin x="6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E4D92-193E-F34D-808A-FBAF8749B6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58560-664A-584A-8A5C-5E427463D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Enrollment grew from 68% of K in</a:t>
            </a:r>
            <a:r>
              <a:rPr lang="en-US" baseline="0" dirty="0" smtClean="0"/>
              <a:t> 2012-13 to 74% of K</a:t>
            </a:r>
          </a:p>
          <a:p>
            <a:pPr marL="228600" indent="-228600">
              <a:buAutoNum type="arabicPeriod"/>
            </a:pPr>
            <a:r>
              <a:rPr lang="en-US" dirty="0" smtClean="0"/>
              <a:t>Enrollment</a:t>
            </a:r>
            <a:r>
              <a:rPr lang="en-US" baseline="0" dirty="0" smtClean="0"/>
              <a:t> higher for less advantaged families: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81% for children from less advantaged families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About 80% for African American and Latino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8DD-2EF6-480D-B009-EE34BDBC7F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3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 adjusting for other characteristics of children and their families shows</a:t>
            </a:r>
            <a:r>
              <a:rPr lang="en-US" baseline="0" dirty="0" smtClean="0"/>
              <a:t> 4K is reaching students and families that face greater challenges in Madison.</a:t>
            </a:r>
          </a:p>
          <a:p>
            <a:r>
              <a:rPr lang="en-US" baseline="0" dirty="0" smtClean="0"/>
              <a:t>These graphs shoe]w the different in percentage points in the probability of enrolling in 4K for different children. The red line is at 0– so no difference in probability.</a:t>
            </a:r>
          </a:p>
          <a:p>
            <a:r>
              <a:rPr lang="en-US" baseline="0" dirty="0" smtClean="0"/>
              <a:t>Statistically adjusting for other characteristics of children and their families: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African American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Latino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from families with low incomes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ELL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with disabilities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8DD-2EF6-480D-B009-EE34BDBC7F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r>
              <a:rPr lang="en-US" baseline="0" dirty="0" smtClean="0"/>
              <a:t> in association between 4K enrollment and K literacy skills.</a:t>
            </a:r>
          </a:p>
          <a:p>
            <a:r>
              <a:rPr lang="en-US" baseline="0" dirty="0" smtClean="0"/>
              <a:t>[TALK THROUGH HOW TO READ THIS]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E7F42-DF6F-4BB8-8C95-1BDA7F6493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1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addition, we analyzed kindergarten reports card to see how</a:t>
            </a:r>
            <a:r>
              <a:rPr lang="en-US" baseline="0" dirty="0" smtClean="0"/>
              <a:t> if at all 4K is related to student behavior.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 two sets of indicators from old report cards. One set measures prosocial behavior, including listening skills, self-control and respect for others</a:t>
            </a:r>
          </a:p>
          <a:p>
            <a:r>
              <a:rPr lang="en-US" baseline="0" dirty="0" smtClean="0"/>
              <a:t>Another set measures classroom effort and includes teacher assessments of student participation, persistence on tasks and independence.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dirty="0" smtClean="0"/>
              <a:t>found that 4K participant were 3 ppt more</a:t>
            </a:r>
            <a:r>
              <a:rPr lang="en-US" baseline="0" dirty="0" smtClean="0"/>
              <a:t> likely to engage in consistently prosocial behavior, including engaging in self-control, cooperating, respecting others and solving conflicts appropriately.</a:t>
            </a:r>
          </a:p>
          <a:p>
            <a:r>
              <a:rPr lang="en-US" baseline="0" dirty="0" smtClean="0"/>
              <a:t>Children from school sites appeared slightly more likely than those in ECE sites to consistently engage in prosocial behavior, but the difference is small could be due to chance.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did not find any association between 4K enrollment and classroom effort (completing assignments, persisting in tasks, organizing work).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E7F42-DF6F-4BB8-8C95-1BDA7F6493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3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full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E7F42-DF6F-4BB8-8C95-1BDA7F6493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LT Pro 35 Light" panose="020B04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3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4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8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venir LT Pro 35 Light" panose="020B04020202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venir LT Pro 35 Light" panose="020B04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venir LT Pro 35 Light" panose="020B04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venir LT Pro 35 Light" panose="020B0402020203020204" pitchFamily="34" charset="0"/>
              </a:defRPr>
            </a:lvl1pPr>
            <a:lvl2pPr>
              <a:defRPr>
                <a:latin typeface="Avenir LT Pro 35 Light" panose="020B0402020203020204" pitchFamily="34" charset="0"/>
              </a:defRPr>
            </a:lvl2pPr>
            <a:lvl3pPr>
              <a:defRPr>
                <a:latin typeface="Avenir LT Pro 35 Light" panose="020B0402020203020204" pitchFamily="34" charset="0"/>
              </a:defRPr>
            </a:lvl3pPr>
            <a:lvl4pPr>
              <a:defRPr>
                <a:latin typeface="Avenir LT Pro 35 Light" panose="020B0402020203020204" pitchFamily="34" charset="0"/>
              </a:defRPr>
            </a:lvl4pPr>
            <a:lvl5pPr>
              <a:defRPr>
                <a:latin typeface="Avenir LT Pro 35 Light" panose="020B0402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venir LT Pro 35 Light" panose="020B0402020203020204" pitchFamily="34" charset="0"/>
              </a:defRPr>
            </a:lvl1pPr>
            <a:lvl2pPr>
              <a:defRPr sz="2800">
                <a:latin typeface="Avenir LT Pro 35 Light" panose="020B0402020203020204" pitchFamily="34" charset="0"/>
              </a:defRPr>
            </a:lvl2pPr>
            <a:lvl3pPr>
              <a:defRPr sz="2400">
                <a:latin typeface="Avenir LT Pro 35 Light" panose="020B0402020203020204" pitchFamily="34" charset="0"/>
              </a:defRPr>
            </a:lvl3pPr>
            <a:lvl4pPr>
              <a:defRPr sz="2000">
                <a:latin typeface="Avenir LT Pro 35 Light" panose="020B0402020203020204" pitchFamily="34" charset="0"/>
              </a:defRPr>
            </a:lvl4pPr>
            <a:lvl5pPr>
              <a:defRPr sz="2000">
                <a:latin typeface="Avenir LT Pro 35 Light" panose="020B04020202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 LT Pro 35 Light" panose="020B04020202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  <a:lumOff val="25000"/>
                  </a:schemeClr>
                </a:solidFill>
                <a:latin typeface="Avenir LT Pro 35 Light" panose="020B04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 LT Pro 35 Light" panose="020B04020202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8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tint val="98000"/>
                <a:satMod val="130000"/>
                <a:shade val="90000"/>
                <a:lumMod val="100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3EDE-4370-4ACA-961D-E2A0820131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CE21-6D22-424B-ABBB-DAD6F8C6911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62" y="6449233"/>
            <a:ext cx="1275127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  <a:lumOff val="25000"/>
            </a:schemeClr>
          </a:solidFill>
          <a:latin typeface="Avenir LT Pro 35 Light" panose="020B04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LT Pro 35 Light" panose="020B04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LT Pro 35 Light" panose="020B04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LT Pro 35 Light" panose="020B04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Pro 35 Light" panose="020B04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Pro 35 Light" panose="020B04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1989" y="4876754"/>
            <a:ext cx="5037908" cy="1341165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Presentation for MEP Research Symposium</a:t>
            </a:r>
          </a:p>
          <a:p>
            <a:r>
              <a:rPr lang="en-US" sz="2000" dirty="0" smtClean="0"/>
              <a:t>Eric </a:t>
            </a:r>
            <a:r>
              <a:rPr lang="en-US" sz="2000" dirty="0" err="1" smtClean="0"/>
              <a:t>Grodsky</a:t>
            </a:r>
            <a:endParaRPr lang="en-US" sz="2000" dirty="0" smtClean="0"/>
          </a:p>
          <a:p>
            <a:r>
              <a:rPr lang="en-US" sz="2000" dirty="0" smtClean="0"/>
              <a:t>April 26, 2018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30" y="1442121"/>
            <a:ext cx="8187670" cy="1748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4160" y="3710313"/>
            <a:ext cx="700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venir LT Pro 35 Light" panose="020B0402020203020204" pitchFamily="34" charset="0"/>
              </a:rPr>
              <a:t>Enhancing Equity Through 4K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Kindergarten readiness highlights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" y="1614424"/>
            <a:ext cx="10639495" cy="42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Kindergarten readiness </a:t>
            </a:r>
            <a:r>
              <a:rPr lang="en-US" dirty="0"/>
              <a:t>highlights</a:t>
            </a:r>
          </a:p>
        </p:txBody>
      </p:sp>
      <p:pic>
        <p:nvPicPr>
          <p:cNvPr id="5" name="Picture 4" descr="N:\WCER Projects\MEP\Data_Analyses\4K Project\7_Graphs\SEL_PSB_Site_reg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/>
          <a:stretch/>
        </p:blipFill>
        <p:spPr bwMode="auto">
          <a:xfrm>
            <a:off x="538719" y="1463040"/>
            <a:ext cx="6260433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368" y="1059255"/>
            <a:ext cx="57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consistent prosocial behavior (report card)</a:t>
            </a:r>
            <a:endParaRPr lang="en-US" dirty="0"/>
          </a:p>
        </p:txBody>
      </p:sp>
      <p:pic>
        <p:nvPicPr>
          <p:cNvPr id="7" name="Picture 6" descr="N:\WCER Projects\MEP\Data_Analyses\4K Project\7_Graphs\SEL_CON_site_reg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/>
          <a:stretch/>
        </p:blipFill>
        <p:spPr bwMode="auto">
          <a:xfrm>
            <a:off x="4938703" y="4028792"/>
            <a:ext cx="6043150" cy="2285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6409" y="3679061"/>
            <a:ext cx="57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consistent classroom effort (report card)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3" y="0"/>
            <a:ext cx="9072717" cy="1325563"/>
          </a:xfrm>
        </p:spPr>
        <p:txBody>
          <a:bodyPr/>
          <a:lstStyle/>
          <a:p>
            <a:r>
              <a:rPr lang="en-US" dirty="0" smtClean="0"/>
              <a:t>Kindergarten readiness highlights: </a:t>
            </a:r>
            <a:r>
              <a:rPr lang="en-US" sz="4000" dirty="0" smtClean="0">
                <a:solidFill>
                  <a:schemeClr val="accent2"/>
                </a:solidFill>
              </a:rPr>
              <a:t>District comparison</a:t>
            </a:r>
            <a:endParaRPr lang="en-US" sz="4000" dirty="0"/>
          </a:p>
        </p:txBody>
      </p:sp>
      <p:pic>
        <p:nvPicPr>
          <p:cNvPr id="9" name="Picture 8" descr="N:\WCER Projects\SLDS\Quantitative\Eric\pix\pals_compare_reg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1" t="-65225" r="9151" b="147364"/>
          <a:stretch/>
        </p:blipFill>
        <p:spPr bwMode="auto">
          <a:xfrm>
            <a:off x="1896739" y="-1097242"/>
            <a:ext cx="5935980" cy="1414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23570" y="1844419"/>
            <a:ext cx="8793559" cy="4200612"/>
            <a:chOff x="1000841" y="1414113"/>
            <a:chExt cx="8793559" cy="42006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41" y="1414113"/>
              <a:ext cx="8736771" cy="22036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/>
            <a:stretch/>
          </p:blipFill>
          <p:spPr>
            <a:xfrm>
              <a:off x="1026295" y="3627143"/>
              <a:ext cx="8768105" cy="1987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4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in MMSD’s 4K program is </a:t>
            </a:r>
            <a:r>
              <a:rPr lang="en-US" dirty="0" smtClean="0"/>
              <a:t>associated with</a:t>
            </a:r>
          </a:p>
          <a:p>
            <a:pPr lvl="1"/>
            <a:r>
              <a:rPr lang="en-US" b="1" dirty="0" smtClean="0"/>
              <a:t>Substantial </a:t>
            </a:r>
            <a:r>
              <a:rPr lang="en-US" b="1" dirty="0"/>
              <a:t>reductions in inequality in literacy skills </a:t>
            </a:r>
            <a:r>
              <a:rPr lang="en-US" dirty="0"/>
              <a:t>at the start of kindergarten. </a:t>
            </a:r>
            <a:endParaRPr lang="en-US" dirty="0" smtClean="0"/>
          </a:p>
          <a:p>
            <a:pPr lvl="1"/>
            <a:r>
              <a:rPr lang="en-US" b="1" dirty="0" smtClean="0"/>
              <a:t>Modest increases </a:t>
            </a:r>
            <a:r>
              <a:rPr lang="en-US" dirty="0" smtClean="0"/>
              <a:t>in the probability of consistently engaging in prosocial behaviors early in 5K</a:t>
            </a:r>
          </a:p>
          <a:p>
            <a:pPr lvl="1"/>
            <a:endParaRPr lang="en-US" b="1" dirty="0"/>
          </a:p>
          <a:p>
            <a:r>
              <a:rPr lang="en-US" dirty="0" smtClean="0"/>
              <a:t>MMSD’s 4K Could be even more equity enhancing</a:t>
            </a:r>
          </a:p>
          <a:p>
            <a:pPr lvl="1"/>
            <a:r>
              <a:rPr lang="en-US" dirty="0" smtClean="0"/>
              <a:t>What does MPS do beyond offering a full day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 Directed Reports in 2017-18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Enrollment report: </a:t>
            </a:r>
            <a:r>
              <a:rPr lang="en-US" dirty="0" smtClean="0"/>
              <a:t>Who enrolls in MMSD 4K? Is 4K reaching all student populations in the district? </a:t>
            </a:r>
          </a:p>
          <a:p>
            <a:endParaRPr lang="en-US" dirty="0"/>
          </a:p>
          <a:p>
            <a:r>
              <a:rPr lang="en-US" sz="3000" b="1" dirty="0" smtClean="0"/>
              <a:t>Readiness report: </a:t>
            </a:r>
            <a:r>
              <a:rPr lang="en-US" dirty="0" smtClean="0"/>
              <a:t>How if at all is 4K enrollment related to 5K fall literacy and 5K behavioral skills?</a:t>
            </a:r>
          </a:p>
          <a:p>
            <a:endParaRPr lang="en-US" dirty="0"/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Attendance report: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does attendance vary among MMSD students in grades K-3? How is attendance associate with learning outcomes?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highlights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08130" y="3259849"/>
            <a:ext cx="17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students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9243583" y="2915170"/>
            <a:ext cx="964547" cy="575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24129" y="100582"/>
            <a:ext cx="178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from low-income families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9247823" y="885412"/>
            <a:ext cx="776306" cy="949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82989" y="1660433"/>
            <a:ext cx="178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Latino &amp; African American students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9331012" y="2319796"/>
            <a:ext cx="995962" cy="336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362426" y="1930831"/>
            <a:ext cx="1056548" cy="54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56" y="1084806"/>
            <a:ext cx="7374538" cy="53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highlights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6" b="63581"/>
          <a:stretch/>
        </p:blipFill>
        <p:spPr>
          <a:xfrm>
            <a:off x="428177" y="1025594"/>
            <a:ext cx="7713746" cy="26029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3" b="3467"/>
          <a:stretch/>
        </p:blipFill>
        <p:spPr>
          <a:xfrm>
            <a:off x="2928017" y="3706895"/>
            <a:ext cx="9030664" cy="27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1453091"/>
            <a:ext cx="10515600" cy="491384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500" dirty="0" smtClean="0"/>
              <a:t>Compared to similar districts in the state*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Enrollment  advantage of African American and Latino students is about the same</a:t>
            </a:r>
          </a:p>
          <a:p>
            <a:pPr lvl="1">
              <a:spcAft>
                <a:spcPts val="600"/>
              </a:spcAft>
            </a:pPr>
            <a:endParaRPr lang="en-US" sz="3000" dirty="0" smtClean="0"/>
          </a:p>
          <a:p>
            <a:pPr lvl="1">
              <a:spcAft>
                <a:spcPts val="600"/>
              </a:spcAft>
            </a:pPr>
            <a:r>
              <a:rPr lang="en-US" sz="3000" dirty="0"/>
              <a:t>Enrollment  advantage of </a:t>
            </a:r>
            <a:r>
              <a:rPr lang="en-US" sz="3000" dirty="0" smtClean="0"/>
              <a:t>students from low-income families is </a:t>
            </a:r>
            <a:r>
              <a:rPr lang="en-US" sz="3000" dirty="0"/>
              <a:t>about the </a:t>
            </a:r>
            <a:r>
              <a:rPr lang="en-US" sz="3000" dirty="0" smtClean="0"/>
              <a:t>same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3000" dirty="0" smtClean="0"/>
              <a:t> </a:t>
            </a:r>
            <a:endParaRPr lang="en-US" sz="3000" dirty="0"/>
          </a:p>
          <a:p>
            <a:pPr lvl="1">
              <a:spcAft>
                <a:spcPts val="600"/>
              </a:spcAft>
            </a:pPr>
            <a:r>
              <a:rPr lang="en-US" sz="3000" dirty="0" smtClean="0"/>
              <a:t>Enrollment advantage of English language learners is higher (4 percentage point advantage compared to 5 percentage point disadvantage)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sz="1900" dirty="0" smtClean="0"/>
              <a:t>Comparison </a:t>
            </a:r>
            <a:r>
              <a:rPr lang="en-US" sz="1900" dirty="0"/>
              <a:t>districts include Beloit, Brown Deer, Green Bay Area Public, Kenosha, Milwaukee, Racine Unified, Wauwatosa and West Allis-West Milwaukee 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0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14530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“Overall</a:t>
            </a:r>
            <a:r>
              <a:rPr lang="en-US" sz="4000" dirty="0"/>
              <a:t>, this report suggests an equitable, if not progressive, distribution of 4K services in the district</a:t>
            </a:r>
            <a:r>
              <a:rPr lang="en-US" sz="40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98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Kindergarten readiness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average </a:t>
            </a:r>
            <a:r>
              <a:rPr lang="en-US" dirty="0" smtClean="0"/>
              <a:t>association between 4K enrollment and fall 5K PALS scores is positive but modest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typical 5K student outscores </a:t>
            </a:r>
            <a:r>
              <a:rPr lang="en-US" u="sng" dirty="0" smtClean="0"/>
              <a:t>about half </a:t>
            </a:r>
            <a:r>
              <a:rPr lang="en-US" dirty="0" smtClean="0"/>
              <a:t>of her peers on the 5K literacy screener (PALS)</a:t>
            </a:r>
          </a:p>
          <a:p>
            <a:pPr lvl="1"/>
            <a:r>
              <a:rPr lang="en-US" dirty="0" smtClean="0"/>
              <a:t>The typical 4K enrollee outscores </a:t>
            </a:r>
            <a:r>
              <a:rPr lang="en-US" u="sng" dirty="0" smtClean="0"/>
              <a:t>52% to 53% </a:t>
            </a:r>
            <a:r>
              <a:rPr lang="en-US" dirty="0" smtClean="0"/>
              <a:t>of her peers on the 5K screener, all else equal*</a:t>
            </a:r>
          </a:p>
          <a:p>
            <a:pPr lvl="1"/>
            <a:endParaRPr lang="en-US" dirty="0"/>
          </a:p>
          <a:p>
            <a:r>
              <a:rPr lang="en-US" dirty="0" smtClean="0"/>
              <a:t>An advantage to 4K enrollment of 2% to 3%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*”All else” is family income, parent education, race/ethnicity, sex, ELL, IEP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6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Kindergarten readiness highlights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" y="1257831"/>
            <a:ext cx="11502763" cy="46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Kindergarten readiness highlights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436984"/>
            <a:ext cx="10970207" cy="43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939598"/>
      </a:dk2>
      <a:lt2>
        <a:srgbClr val="E9E9EA"/>
      </a:lt2>
      <a:accent1>
        <a:srgbClr val="653265"/>
      </a:accent1>
      <a:accent2>
        <a:srgbClr val="1793AB"/>
      </a:accent2>
      <a:accent3>
        <a:srgbClr val="653265"/>
      </a:accent3>
      <a:accent4>
        <a:srgbClr val="007FAA"/>
      </a:accent4>
      <a:accent5>
        <a:srgbClr val="CCB2C8"/>
      </a:accent5>
      <a:accent6>
        <a:srgbClr val="06466D"/>
      </a:accent6>
      <a:hlink>
        <a:srgbClr val="723D68"/>
      </a:hlink>
      <a:folHlink>
        <a:srgbClr val="93183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P Presentation Template" id="{21250A49-E715-4034-9502-3C0929532173}" vid="{FD43EA21-994A-4486-8028-CD985FE02D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C4E2DB1182F42BB0286FEA2D65114" ma:contentTypeVersion="5" ma:contentTypeDescription="Create a new document." ma:contentTypeScope="" ma:versionID="0472c04eda9071e331dda3ed41992695">
  <xsd:schema xmlns:xsd="http://www.w3.org/2001/XMLSchema" xmlns:xs="http://www.w3.org/2001/XMLSchema" xmlns:p="http://schemas.microsoft.com/office/2006/metadata/properties" xmlns:ns2="515cdff1-cb08-47a9-b7fe-c9bca76824ed" xmlns:ns3="646df901-15bf-40c3-864d-a3ce0a0c2345" targetNamespace="http://schemas.microsoft.com/office/2006/metadata/properties" ma:root="true" ma:fieldsID="1d7a6cf23a7be0cc4385f6070b9e7e04" ns2:_="" ns3:_="">
    <xsd:import namespace="515cdff1-cb08-47a9-b7fe-c9bca76824ed"/>
    <xsd:import namespace="646df901-15bf-40c3-864d-a3ce0a0c23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P_x0020_Area"/>
                <xsd:element ref="ns3:Document_x0020_Type"/>
                <xsd:element ref="ns3:Research_x0020_Topic" minOccurs="0"/>
                <xsd:element ref="ns3:Fun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cdff1-cb08-47a9-b7fe-c9bca76824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df901-15bf-40c3-864d-a3ce0a0c2345" elementFormDefault="qualified">
    <xsd:import namespace="http://schemas.microsoft.com/office/2006/documentManagement/types"/>
    <xsd:import namespace="http://schemas.microsoft.com/office/infopath/2007/PartnerControls"/>
    <xsd:element name="MEP_x0020_Area" ma:index="9" ma:displayName="MEP Area" ma:format="Dropdown" ma:internalName="MEP_x0020_Area">
      <xsd:simpleType>
        <xsd:restriction base="dms:Choice">
          <xsd:enumeration value="Advisory Group"/>
          <xsd:enumeration value="Budget"/>
          <xsd:enumeration value="Directors"/>
          <xsd:enumeration value="Directed Research"/>
          <xsd:enumeration value="Funding"/>
          <xsd:enumeration value="General Project Docs"/>
          <xsd:enumeration value="Logos"/>
          <xsd:enumeration value="Outreach"/>
          <xsd:enumeration value="Process Documents"/>
          <xsd:enumeration value="RPP Related"/>
          <xsd:enumeration value="Spencer Grant 2018-2020"/>
          <xsd:enumeration value="Steering Committee"/>
          <xsd:enumeration value="Supported Work"/>
          <xsd:enumeration value="Symposium 2018"/>
          <xsd:enumeration value="District Response to work"/>
        </xsd:restriction>
      </xsd:simpleType>
    </xsd:element>
    <xsd:element name="Document_x0020_Type" ma:index="10" ma:displayName="Document Type" ma:format="Dropdown" ma:internalName="Document_x0020_Type">
      <xsd:simpleType>
        <xsd:union memberTypes="dms:Text">
          <xsd:simpleType>
            <xsd:restriction base="dms:Choice">
              <xsd:enumeration value="Agenda"/>
              <xsd:enumeration value="Analysis"/>
              <xsd:enumeration value="Budget"/>
              <xsd:enumeration value="Cover Letter"/>
              <xsd:enumeration value="Data File"/>
              <xsd:enumeration value="Data Request"/>
              <xsd:enumeration value="DUA"/>
              <xsd:enumeration value="Incoming Proposal"/>
              <xsd:enumeration value="IRB"/>
              <xsd:enumeration value="Letter of Support"/>
              <xsd:enumeration value="Literature"/>
              <xsd:enumeration value="Logo/Image"/>
              <xsd:enumeration value="Meeting Notes"/>
              <xsd:enumeration value="Monthly Update"/>
              <xsd:enumeration value="Outgoing Proposal"/>
              <xsd:enumeration value="Presentation"/>
              <xsd:enumeration value="Press"/>
              <xsd:enumeration value="Process Doc."/>
              <xsd:enumeration value="Purchase Order"/>
              <xsd:enumeration value="Invoice"/>
              <xsd:enumeration value="Report"/>
              <xsd:enumeration value="RFP"/>
              <xsd:enumeration value="Rubric"/>
              <xsd:enumeration value="Template"/>
              <xsd:enumeration value="Website"/>
              <xsd:enumeration value="Email Documentation"/>
            </xsd:restriction>
          </xsd:simpleType>
        </xsd:union>
      </xsd:simpleType>
    </xsd:element>
    <xsd:element name="Research_x0020_Topic" ma:index="11" nillable="true" ma:displayName="Research Topic" ma:format="Dropdown" ma:internalName="Research_x0020_Topic">
      <xsd:simpleType>
        <xsd:restriction base="dms:Choice">
          <xsd:enumeration value="4K"/>
          <xsd:enumeration value="4K-AM PM"/>
          <xsd:enumeration value="4K-Enrollment"/>
          <xsd:enumeration value="4K-Readiness"/>
          <xsd:enumeration value="Attendance"/>
        </xsd:restriction>
      </xsd:simpleType>
    </xsd:element>
    <xsd:element name="Funding" ma:index="12" nillable="true" ma:displayName="Funding" ma:format="Dropdown" ma:internalName="Funding">
      <xsd:simpleType>
        <xsd:restriction base="dms:Choice">
          <xsd:enumeration value="NA"/>
          <xsd:enumeration value="IES 2017"/>
          <xsd:enumeration value="IES 2016"/>
          <xsd:enumeration value="Spencer 2017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earch_x0020_Topic xmlns="646df901-15bf-40c3-864d-a3ce0a0c2345" xsi:nil="true"/>
    <Document_x0020_Type xmlns="646df901-15bf-40c3-864d-a3ce0a0c2345">Template</Document_x0020_Type>
    <MEP_x0020_Area xmlns="646df901-15bf-40c3-864d-a3ce0a0c2345">Outreach</MEP_x0020_Area>
    <Funding xmlns="646df901-15bf-40c3-864d-a3ce0a0c2345" xsi:nil="true"/>
  </documentManagement>
</p:properties>
</file>

<file path=customXml/itemProps1.xml><?xml version="1.0" encoding="utf-8"?>
<ds:datastoreItem xmlns:ds="http://schemas.openxmlformats.org/officeDocument/2006/customXml" ds:itemID="{734CB130-3372-4D59-A8E5-ADAAE43C68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EDDAE-6238-4AD8-87BD-D2DAEC8B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cdff1-cb08-47a9-b7fe-c9bca76824ed"/>
    <ds:schemaRef ds:uri="646df901-15bf-40c3-864d-a3ce0a0c2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8F8F23-F0E1-4B78-8FE6-756365E2DB89}">
  <ds:schemaRefs>
    <ds:schemaRef ds:uri="http://purl.org/dc/terms/"/>
    <ds:schemaRef ds:uri="646df901-15bf-40c3-864d-a3ce0a0c2345"/>
    <ds:schemaRef ds:uri="515cdff1-cb08-47a9-b7fe-c9bca76824ed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</TotalTime>
  <Words>674</Words>
  <Application>Microsoft Office PowerPoint</Application>
  <PresentationFormat>Widescreen</PresentationFormat>
  <Paragraphs>79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LT Pro 35 Light</vt:lpstr>
      <vt:lpstr>Calibri</vt:lpstr>
      <vt:lpstr>Office Theme</vt:lpstr>
      <vt:lpstr>PowerPoint Presentation</vt:lpstr>
      <vt:lpstr>MEP Directed Reports in 2017-18</vt:lpstr>
      <vt:lpstr>Enrollment highlights</vt:lpstr>
      <vt:lpstr>Enrollment highlights</vt:lpstr>
      <vt:lpstr>Enrollment highlights</vt:lpstr>
      <vt:lpstr>Enrollment highlights</vt:lpstr>
      <vt:lpstr>Kindergarten readiness highlights</vt:lpstr>
      <vt:lpstr>Kindergarten readiness highlights</vt:lpstr>
      <vt:lpstr>Kindergarten readiness highlights</vt:lpstr>
      <vt:lpstr>Kindergarten readiness highlights</vt:lpstr>
      <vt:lpstr>Kindergarten readiness highlights</vt:lpstr>
      <vt:lpstr>Kindergarten readiness highlights: District comparison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Ying-Chun Lin</dc:creator>
  <cp:lastModifiedBy>Dominique Bradley</cp:lastModifiedBy>
  <cp:revision>106</cp:revision>
  <dcterms:created xsi:type="dcterms:W3CDTF">2018-04-18T02:08:46Z</dcterms:created>
  <dcterms:modified xsi:type="dcterms:W3CDTF">2018-05-15T19:20:42Z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0x010100390C4E2DB1182F42BB0286FEA2D65114</vt:lpwstr>
  </property>
</Properties>
</file>